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4" r:id="rId15"/>
    <p:sldId id="269" r:id="rId16"/>
    <p:sldId id="270" r:id="rId17"/>
    <p:sldId id="271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Harmful human bacterial disease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By </a:t>
            </a:r>
          </a:p>
          <a:p>
            <a:r>
              <a:rPr lang="en-GB" dirty="0" err="1"/>
              <a:t>Dr.</a:t>
            </a:r>
            <a:r>
              <a:rPr lang="en-GB" dirty="0"/>
              <a:t> </a:t>
            </a:r>
            <a:r>
              <a:rPr lang="en-GB" dirty="0" err="1"/>
              <a:t>Hesnaa</a:t>
            </a:r>
            <a:r>
              <a:rPr lang="en-GB" dirty="0"/>
              <a:t> </a:t>
            </a:r>
            <a:r>
              <a:rPr lang="en-GB" dirty="0" err="1"/>
              <a:t>Saeed</a:t>
            </a:r>
            <a:r>
              <a:rPr lang="en-GB" dirty="0"/>
              <a:t> Al-</a:t>
            </a:r>
            <a:r>
              <a:rPr lang="en-GB" dirty="0" err="1"/>
              <a:t>Mossawi</a:t>
            </a:r>
            <a:endParaRPr lang="en-GB"/>
          </a:p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190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Botulism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Clostridium </a:t>
            </a:r>
            <a:r>
              <a:rPr lang="en-US" i="1" dirty="0" err="1">
                <a:solidFill>
                  <a:schemeClr val="bg1"/>
                </a:solidFill>
              </a:rPr>
              <a:t>botulinum</a:t>
            </a:r>
            <a:endParaRPr lang="en-US" dirty="0">
              <a:solidFill>
                <a:schemeClr val="bg1"/>
              </a:solidFill>
            </a:endParaRPr>
          </a:p>
          <a:p>
            <a:pPr marL="1084263" lvl="1" indent="-51593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 err="1">
                <a:solidFill>
                  <a:schemeClr val="bg1"/>
                </a:solidFill>
              </a:rPr>
              <a:t>Botulinum</a:t>
            </a:r>
            <a:r>
              <a:rPr lang="en-US" dirty="0">
                <a:solidFill>
                  <a:schemeClr val="bg1"/>
                </a:solidFill>
              </a:rPr>
              <a:t> toxin: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A neurotoxic exotoxin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Heat sensitive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Inhibits synaptic transmission at motor neuron end plates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Causes flaccid paralysis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Very deadly: Death due to respiratory &amp; cardiac failure </a:t>
            </a:r>
          </a:p>
          <a:p>
            <a:pPr marL="1773238" lvl="2" indent="-280988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Treatment: Administration of antitoxin 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5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8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Staphylococcal Food Poisoning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2667000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Staphylococcus </a:t>
            </a:r>
            <a:r>
              <a:rPr lang="en-US" i="1" dirty="0" err="1">
                <a:solidFill>
                  <a:schemeClr val="bg1"/>
                </a:solidFill>
              </a:rPr>
              <a:t>aureus</a:t>
            </a:r>
            <a:endParaRPr lang="en-US" dirty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Certain strains of </a:t>
            </a:r>
            <a:r>
              <a:rPr lang="en-US" i="1" dirty="0">
                <a:solidFill>
                  <a:schemeClr val="bg1"/>
                </a:solidFill>
              </a:rPr>
              <a:t>Staph. </a:t>
            </a:r>
            <a:r>
              <a:rPr lang="en-US" i="1" dirty="0" err="1">
                <a:solidFill>
                  <a:schemeClr val="bg1"/>
                </a:solidFill>
              </a:rPr>
              <a:t>aureus</a:t>
            </a:r>
            <a:r>
              <a:rPr lang="en-US" dirty="0">
                <a:solidFill>
                  <a:schemeClr val="bg1"/>
                </a:solidFill>
              </a:rPr>
              <a:t>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Produce staphylococcal enterotoxin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Toxin is secreted in contaminated food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Causes abdominal pain, nausea, diarrhea,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for a few hours 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51816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 smtClean="0">
                <a:solidFill>
                  <a:schemeClr val="bg1"/>
                </a:solidFill>
              </a:rPr>
              <a:t>Clostridium </a:t>
            </a:r>
            <a:r>
              <a:rPr lang="en-US" sz="2400" i="1" dirty="0" err="1">
                <a:solidFill>
                  <a:schemeClr val="bg1"/>
                </a:solidFill>
              </a:rPr>
              <a:t>perfringins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>
                <a:solidFill>
                  <a:schemeClr val="bg1"/>
                </a:solidFill>
              </a:rPr>
              <a:t>Similar to staphylococcal food poisoning</a:t>
            </a:r>
            <a:endParaRPr lang="ar-SA" sz="2400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8343" y="3733800"/>
            <a:ext cx="82296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Clostridial</a:t>
            </a:r>
            <a:r>
              <a:rPr lang="en-US" sz="4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Food Poisoning</a:t>
            </a:r>
          </a:p>
        </p:txBody>
      </p:sp>
    </p:spTree>
    <p:extLst>
      <p:ext uri="{BB962C8B-B14F-4D97-AF65-F5344CB8AC3E}">
        <p14:creationId xmlns:p14="http://schemas.microsoft.com/office/powerpoint/2010/main" val="333185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57"/>
            <a:ext cx="8229600" cy="1143000"/>
          </a:xfrm>
        </p:spPr>
        <p:txBody>
          <a:bodyPr/>
          <a:lstStyle/>
          <a:p>
            <a:r>
              <a:rPr lang="en-US" sz="4400" dirty="0"/>
              <a:t>Typhoid Fever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867400"/>
          </a:xfrm>
        </p:spPr>
        <p:txBody>
          <a:bodyPr>
            <a:normAutofit/>
          </a:bodyPr>
          <a:lstStyle/>
          <a:p>
            <a:pPr marL="454025" indent="-454025" algn="l" rtl="0">
              <a:spcBef>
                <a:spcPts val="500"/>
              </a:spcBef>
              <a:spcAft>
                <a:spcPts val="500"/>
              </a:spcAft>
            </a:pPr>
            <a:r>
              <a:rPr lang="en-US" sz="3600" i="1" dirty="0">
                <a:solidFill>
                  <a:schemeClr val="bg1"/>
                </a:solidFill>
              </a:rPr>
              <a:t>Salmonella </a:t>
            </a:r>
            <a:r>
              <a:rPr lang="en-US" sz="3600" i="1" dirty="0" err="1">
                <a:solidFill>
                  <a:schemeClr val="bg1"/>
                </a:solidFill>
              </a:rPr>
              <a:t>typhi</a:t>
            </a:r>
            <a:endParaRPr lang="en-US" sz="3600" dirty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3200" dirty="0" smtClean="0">
                <a:solidFill>
                  <a:schemeClr val="bg1"/>
                </a:solidFill>
              </a:rPr>
              <a:t>Invades </a:t>
            </a:r>
            <a:r>
              <a:rPr lang="en-US" sz="3200" dirty="0">
                <a:solidFill>
                  <a:schemeClr val="bg1"/>
                </a:solidFill>
              </a:rPr>
              <a:t>intestinal epithelium tissue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ulceration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bloody stools but little diarrhea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Blood invasion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fever; delirium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blood vessel hemorrhaging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rose-colored spots on the abdomen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bowel perforation </a:t>
            </a:r>
          </a:p>
          <a:p>
            <a:pPr marL="1720850" lvl="2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gall-bladder infection</a:t>
            </a:r>
          </a:p>
          <a:p>
            <a:pPr algn="l" rtl="0"/>
            <a:endParaRPr lang="ar-S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45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14"/>
            <a:ext cx="8229600" cy="1143000"/>
          </a:xfrm>
        </p:spPr>
        <p:txBody>
          <a:bodyPr/>
          <a:lstStyle/>
          <a:p>
            <a:r>
              <a:rPr lang="en-US" sz="4400" dirty="0"/>
              <a:t>Salmonellosis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8686800" cy="5791200"/>
          </a:xfrm>
        </p:spPr>
        <p:txBody>
          <a:bodyPr>
            <a:normAutofit/>
          </a:bodyPr>
          <a:lstStyle/>
          <a:p>
            <a:pPr marL="548640" lvl="2" indent="-411480" algn="l" rtl="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sz="2800" i="1" dirty="0">
                <a:solidFill>
                  <a:schemeClr val="bg1"/>
                </a:solidFill>
              </a:rPr>
              <a:t>Salmonella </a:t>
            </a:r>
            <a:r>
              <a:rPr lang="en-US" sz="2800" i="1" dirty="0" err="1">
                <a:solidFill>
                  <a:schemeClr val="bg1"/>
                </a:solidFill>
              </a:rPr>
              <a:t>enteriditis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endParaRPr lang="en-US" sz="2800" dirty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Contaminated food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Meat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Poultry products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Dairy products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Gastroenteritis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Cramps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Nausea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Vomiting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Diarrhea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0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400" dirty="0"/>
              <a:t>Shigellosis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1447800"/>
          </a:xfrm>
        </p:spPr>
        <p:txBody>
          <a:bodyPr>
            <a:noAutofit/>
          </a:bodyPr>
          <a:lstStyle/>
          <a:p>
            <a:pPr marL="966788" lvl="1" indent="-398463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Gastroenteritis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Often with watery diarrhea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Sometimes with bloody stools: Dysentery </a:t>
            </a:r>
          </a:p>
          <a:p>
            <a:pPr algn="l" rtl="0"/>
            <a:endParaRPr lang="ar-SA" sz="32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200400"/>
            <a:ext cx="8991600" cy="374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025" indent="-454025"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</a:pPr>
            <a:r>
              <a:rPr lang="en-US" sz="2800" i="1" dirty="0">
                <a:solidFill>
                  <a:schemeClr val="bg1"/>
                </a:solidFill>
              </a:rPr>
              <a:t>Vibrio </a:t>
            </a:r>
            <a:r>
              <a:rPr lang="en-US" sz="2800" i="1" dirty="0" err="1" smtClean="0">
                <a:solidFill>
                  <a:schemeClr val="bg1"/>
                </a:solidFill>
              </a:rPr>
              <a:t>cholerae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marL="1025525" lvl="1" indent="-45720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Gastroenteritis with extensive severe diarrhea </a:t>
            </a:r>
          </a:p>
          <a:p>
            <a:pPr marL="1720850" lvl="2" indent="-34290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Cholera enterotoxin </a:t>
            </a:r>
          </a:p>
          <a:p>
            <a:pPr marL="1720850" lvl="2" indent="-34290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Toxin blocks water reabsorption by inhibiting the anion active transport mechanism in large intestinal </a:t>
            </a:r>
            <a:r>
              <a:rPr lang="en-US" sz="2400" dirty="0" smtClean="0">
                <a:solidFill>
                  <a:schemeClr val="bg1"/>
                </a:solidFill>
              </a:rPr>
              <a:t>epithelium </a:t>
            </a:r>
            <a:endParaRPr lang="en-US" sz="2400" dirty="0">
              <a:solidFill>
                <a:schemeClr val="bg1"/>
              </a:solidFill>
            </a:endParaRPr>
          </a:p>
          <a:p>
            <a:pPr marL="1720850" lvl="2" indent="-34290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“Rice water” stools </a:t>
            </a:r>
          </a:p>
          <a:p>
            <a:pPr marL="1720850" lvl="2" indent="-34290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Dehydration &amp; death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22098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Cholera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58689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Diseases associated with </a:t>
            </a:r>
            <a:r>
              <a:rPr lang="en-US" sz="4400" i="1" dirty="0"/>
              <a:t>Escherichia coli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990600"/>
          </a:xfrm>
        </p:spPr>
        <p:txBody>
          <a:bodyPr>
            <a:normAutofit lnSpcReduction="10000"/>
          </a:bodyPr>
          <a:lstStyle/>
          <a:p>
            <a:pPr marL="911225" lvl="1" indent="-342900" algn="l" rtl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Infantile diarrhea </a:t>
            </a:r>
          </a:p>
          <a:p>
            <a:pPr marL="911225" lvl="1" indent="-342900" algn="l" rtl="0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Traveler's diarrhea  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438400"/>
            <a:ext cx="8229600" cy="1143000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4025" indent="-454025">
              <a:spcBef>
                <a:spcPts val="500"/>
              </a:spcBef>
              <a:spcAft>
                <a:spcPts val="500"/>
              </a:spcAft>
            </a:pPr>
            <a:r>
              <a:rPr lang="en-US" sz="4000" i="1" dirty="0" err="1"/>
              <a:t>Camphylobacter</a:t>
            </a:r>
            <a:r>
              <a:rPr lang="en-US" sz="4000" i="1" dirty="0"/>
              <a:t> </a:t>
            </a:r>
            <a:r>
              <a:rPr lang="en-US" sz="4000" i="1" dirty="0" err="1"/>
              <a:t>jejuni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0" y="3396734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5525" lvl="1" indent="-457200"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Common cause of mild to moderate gastroenteritis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55600" y="3741057"/>
            <a:ext cx="8229600" cy="754743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454025" indent="-454025">
              <a:spcBef>
                <a:spcPts val="500"/>
              </a:spcBef>
              <a:spcAft>
                <a:spcPts val="500"/>
              </a:spcAft>
            </a:pPr>
            <a:r>
              <a:rPr lang="en-US" sz="3600" i="1" dirty="0"/>
              <a:t>Helicobacter pylori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4724400"/>
            <a:ext cx="8763000" cy="132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25525" lvl="1" indent="-457200"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Can colonize the stomach lining underneath the protective mucous layer</a:t>
            </a:r>
          </a:p>
          <a:p>
            <a:pPr marL="1025525" lvl="1" indent="-457200"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Stomach irritation and ulcers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/>
              <a:t>Soilborne</a:t>
            </a:r>
            <a:r>
              <a:rPr lang="en-US" sz="4400" dirty="0"/>
              <a:t> Bacterial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1.	Anthrax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2.	Tetanus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3.	Gas Gangrene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4.	Leptospirosis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5.	</a:t>
            </a:r>
            <a:r>
              <a:rPr lang="en-US" dirty="0" err="1">
                <a:solidFill>
                  <a:schemeClr val="bg1"/>
                </a:solidFill>
                <a:hlinkClick r:id="" action="ppaction://noaction"/>
              </a:rPr>
              <a:t>Listeriosis</a:t>
            </a:r>
            <a:endParaRPr lang="en-US" dirty="0">
              <a:solidFill>
                <a:schemeClr val="bg1"/>
              </a:solidFill>
            </a:endParaRPr>
          </a:p>
          <a:p>
            <a:pPr marL="0" indent="0" algn="l" rtl="0">
              <a:spcBef>
                <a:spcPts val="500"/>
              </a:spcBef>
              <a:spcAft>
                <a:spcPts val="500"/>
              </a:spcAft>
            </a:pPr>
            <a:endParaRPr lang="en-US" b="1" dirty="0">
              <a:solidFill>
                <a:schemeClr val="bg1"/>
              </a:solidFill>
            </a:endParaRP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90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8143"/>
            <a:ext cx="8229600" cy="1143000"/>
          </a:xfrm>
        </p:spPr>
        <p:txBody>
          <a:bodyPr/>
          <a:lstStyle/>
          <a:p>
            <a:r>
              <a:rPr lang="en-US" sz="4400" dirty="0"/>
              <a:t>Anthrax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133600"/>
          </a:xfrm>
        </p:spPr>
        <p:txBody>
          <a:bodyPr/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Bacillus </a:t>
            </a:r>
            <a:r>
              <a:rPr lang="en-US" i="1" dirty="0" err="1" smtClean="0">
                <a:solidFill>
                  <a:schemeClr val="bg1"/>
                </a:solidFill>
              </a:rPr>
              <a:t>anthracis</a:t>
            </a:r>
            <a:endParaRPr lang="en-US" i="1" dirty="0" smtClean="0">
              <a:solidFill>
                <a:schemeClr val="bg1"/>
              </a:solidFill>
            </a:endParaRPr>
          </a:p>
          <a:p>
            <a:pPr marL="1143000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Skin anthrax </a:t>
            </a:r>
          </a:p>
          <a:p>
            <a:pPr marL="1143000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Intestinal anthrax </a:t>
            </a:r>
          </a:p>
          <a:p>
            <a:pPr marL="1143000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Pulmonary anthrax; “</a:t>
            </a:r>
            <a:r>
              <a:rPr lang="en-US" dirty="0" err="1">
                <a:solidFill>
                  <a:schemeClr val="bg1"/>
                </a:solidFill>
              </a:rPr>
              <a:t>Woolsorter’s</a:t>
            </a:r>
            <a:r>
              <a:rPr lang="en-US" dirty="0">
                <a:solidFill>
                  <a:schemeClr val="bg1"/>
                </a:solidFill>
              </a:rPr>
              <a:t> disease”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2943" y="31242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/>
              <a:t>Tetanus </a:t>
            </a:r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1" y="4057232"/>
            <a:ext cx="8839200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025" indent="-454025">
              <a:spcBef>
                <a:spcPts val="500"/>
              </a:spcBef>
              <a:spcAft>
                <a:spcPts val="500"/>
              </a:spcAft>
            </a:pPr>
            <a:r>
              <a:rPr lang="en-US" sz="2400" i="1" dirty="0">
                <a:solidFill>
                  <a:schemeClr val="bg1"/>
                </a:solidFill>
              </a:rPr>
              <a:t>Clostridium </a:t>
            </a:r>
            <a:r>
              <a:rPr lang="en-US" sz="2400" i="1" dirty="0" err="1" smtClean="0">
                <a:solidFill>
                  <a:schemeClr val="bg1"/>
                </a:solidFill>
              </a:rPr>
              <a:t>tetani</a:t>
            </a:r>
            <a:endParaRPr lang="en-US" sz="2400" i="1" dirty="0" smtClean="0">
              <a:solidFill>
                <a:schemeClr val="bg1"/>
              </a:solidFill>
            </a:endParaRPr>
          </a:p>
          <a:p>
            <a:pPr marL="1025525" lvl="1" indent="-457200"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>
                <a:solidFill>
                  <a:schemeClr val="bg1"/>
                </a:solidFill>
              </a:rPr>
              <a:t>Wounds or </a:t>
            </a:r>
            <a:r>
              <a:rPr lang="en-US" sz="2400" dirty="0">
                <a:solidFill>
                  <a:schemeClr val="bg1"/>
                </a:solidFill>
              </a:rPr>
              <a:t>puncture wounds </a:t>
            </a:r>
          </a:p>
          <a:p>
            <a:pPr marL="1025525" lvl="1" indent="-457200">
              <a:spcBef>
                <a:spcPts val="500"/>
              </a:spcBef>
              <a:spcAft>
                <a:spcPts val="500"/>
              </a:spcAft>
            </a:pPr>
            <a:r>
              <a:rPr lang="en-US" sz="2400" dirty="0" err="1">
                <a:solidFill>
                  <a:schemeClr val="bg1"/>
                </a:solidFill>
              </a:rPr>
              <a:t>Tetanospasmin</a:t>
            </a:r>
            <a:r>
              <a:rPr lang="en-US" sz="2400" dirty="0">
                <a:solidFill>
                  <a:schemeClr val="bg1"/>
                </a:solidFill>
              </a:rPr>
              <a:t>: A neurotoxic exotoxin </a:t>
            </a:r>
            <a:r>
              <a:rPr lang="en-US" sz="2400" dirty="0" smtClean="0">
                <a:solidFill>
                  <a:schemeClr val="bg1"/>
                </a:solidFill>
              </a:rPr>
              <a:t>,Acts </a:t>
            </a:r>
            <a:r>
              <a:rPr lang="en-US" sz="2400" dirty="0">
                <a:solidFill>
                  <a:schemeClr val="bg1"/>
                </a:solidFill>
              </a:rPr>
              <a:t>as a </a:t>
            </a:r>
            <a:r>
              <a:rPr lang="en-US" sz="2400" dirty="0" smtClean="0">
                <a:solidFill>
                  <a:schemeClr val="bg1"/>
                </a:solidFill>
              </a:rPr>
              <a:t>cholinesterase</a:t>
            </a:r>
          </a:p>
          <a:p>
            <a:pPr marL="1025525" lvl="1" indent="-457200">
              <a:spcBef>
                <a:spcPts val="500"/>
              </a:spcBef>
              <a:spcAft>
                <a:spcPts val="500"/>
              </a:spcAft>
            </a:pPr>
            <a:r>
              <a:rPr lang="en-US" sz="2400" dirty="0" err="1" smtClean="0">
                <a:solidFill>
                  <a:schemeClr val="bg1"/>
                </a:solidFill>
              </a:rPr>
              <a:t>inhibitor“Short</a:t>
            </a:r>
            <a:r>
              <a:rPr lang="en-US" sz="2400" dirty="0" smtClean="0">
                <a:solidFill>
                  <a:schemeClr val="bg1"/>
                </a:solidFill>
              </a:rPr>
              <a:t>-circuits</a:t>
            </a:r>
            <a:r>
              <a:rPr lang="en-US" sz="2400" dirty="0">
                <a:solidFill>
                  <a:schemeClr val="bg1"/>
                </a:solidFill>
              </a:rPr>
              <a:t>” nerve synapses; esp. in the central nervous system  </a:t>
            </a:r>
            <a:r>
              <a:rPr lang="en-US" sz="2400" dirty="0" smtClean="0">
                <a:solidFill>
                  <a:schemeClr val="bg1"/>
                </a:solidFill>
              </a:rPr>
              <a:t>which Causes </a:t>
            </a:r>
            <a:r>
              <a:rPr lang="en-US" sz="2400" dirty="0">
                <a:solidFill>
                  <a:schemeClr val="bg1"/>
                </a:solidFill>
              </a:rPr>
              <a:t>rigid paralysis </a:t>
            </a:r>
          </a:p>
        </p:txBody>
      </p:sp>
    </p:spTree>
    <p:extLst>
      <p:ext uri="{BB962C8B-B14F-4D97-AF65-F5344CB8AC3E}">
        <p14:creationId xmlns:p14="http://schemas.microsoft.com/office/powerpoint/2010/main" val="19333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Gas Gangrene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Clostridium </a:t>
            </a:r>
            <a:r>
              <a:rPr lang="en-US" i="1" dirty="0" err="1" smtClean="0">
                <a:solidFill>
                  <a:schemeClr val="bg1"/>
                </a:solidFill>
              </a:rPr>
              <a:t>perfringins</a:t>
            </a:r>
            <a:endParaRPr lang="en-US" i="1" dirty="0" smtClean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Wounds; esp. deep wounds </a:t>
            </a:r>
          </a:p>
          <a:p>
            <a:pPr marL="568325" lvl="1" indent="0" algn="l" rtl="0">
              <a:spcBef>
                <a:spcPts val="500"/>
              </a:spcBef>
              <a:spcAft>
                <a:spcPts val="500"/>
              </a:spcAft>
              <a:buNone/>
            </a:pPr>
            <a:r>
              <a:rPr lang="en-US" dirty="0">
                <a:solidFill>
                  <a:schemeClr val="bg1"/>
                </a:solidFill>
              </a:rPr>
              <a:t>Gangrene: </a:t>
            </a:r>
            <a:endParaRPr lang="en-US" dirty="0" smtClean="0">
              <a:solidFill>
                <a:schemeClr val="bg1"/>
              </a:solidFill>
            </a:endParaRPr>
          </a:p>
          <a:p>
            <a:pPr marL="911225" lvl="1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 smtClean="0">
                <a:solidFill>
                  <a:schemeClr val="bg1"/>
                </a:solidFill>
              </a:rPr>
              <a:t>Tissue </a:t>
            </a:r>
            <a:r>
              <a:rPr lang="en-US" dirty="0">
                <a:solidFill>
                  <a:schemeClr val="bg1"/>
                </a:solidFill>
              </a:rPr>
              <a:t>death due to reduced oxygen to tissue </a:t>
            </a:r>
            <a:endParaRPr lang="en-US" dirty="0" smtClean="0">
              <a:solidFill>
                <a:schemeClr val="bg1"/>
              </a:solidFill>
            </a:endParaRPr>
          </a:p>
          <a:p>
            <a:pPr marL="911225" lvl="1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 smtClean="0">
                <a:solidFill>
                  <a:schemeClr val="bg1"/>
                </a:solidFill>
              </a:rPr>
              <a:t>Gas </a:t>
            </a:r>
            <a:r>
              <a:rPr lang="en-US" dirty="0">
                <a:solidFill>
                  <a:schemeClr val="bg1"/>
                </a:solidFill>
              </a:rPr>
              <a:t>or moist gangrene: Gangrene accompanied by bacterial infection </a:t>
            </a:r>
            <a:endParaRPr lang="en-US" dirty="0" smtClean="0">
              <a:solidFill>
                <a:schemeClr val="bg1"/>
              </a:solidFill>
            </a:endParaRPr>
          </a:p>
          <a:p>
            <a:pPr marL="911225" lvl="1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 smtClean="0">
                <a:solidFill>
                  <a:schemeClr val="bg1"/>
                </a:solidFill>
              </a:rPr>
              <a:t>Swelling</a:t>
            </a:r>
            <a:r>
              <a:rPr lang="en-US" dirty="0">
                <a:solidFill>
                  <a:schemeClr val="bg1"/>
                </a:solidFill>
              </a:rPr>
              <a:t>; tissue death; blackish discoloration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4570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err="1" smtClean="0"/>
              <a:t>Arthropodborne</a:t>
            </a:r>
            <a:r>
              <a:rPr lang="en-US" sz="4400" dirty="0" smtClean="0"/>
              <a:t> </a:t>
            </a:r>
            <a:r>
              <a:rPr lang="en-US" sz="4400" dirty="0"/>
              <a:t>Bacterial Plague</a:t>
            </a:r>
            <a:r>
              <a:rPr lang="ar-SA" sz="4400" dirty="0" smtClean="0"/>
              <a:t>:</a:t>
            </a:r>
            <a:r>
              <a:rPr lang="en-US" sz="4400" dirty="0" smtClean="0"/>
              <a:t>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3200" i="1" dirty="0">
                <a:solidFill>
                  <a:schemeClr val="bg1"/>
                </a:solidFill>
              </a:rPr>
              <a:t>Yersinia </a:t>
            </a:r>
            <a:r>
              <a:rPr lang="en-US" sz="3200" i="1" dirty="0" err="1">
                <a:solidFill>
                  <a:schemeClr val="bg1"/>
                </a:solidFill>
              </a:rPr>
              <a:t>pestis</a:t>
            </a:r>
            <a:endParaRPr lang="en-US" sz="3200" dirty="0">
              <a:solidFill>
                <a:schemeClr val="bg1"/>
              </a:solidFill>
            </a:endParaRPr>
          </a:p>
          <a:p>
            <a:pPr marL="1143000" lvl="1" indent="-515938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Vector: Fleas, esp. rodent fleas </a:t>
            </a:r>
          </a:p>
          <a:p>
            <a:pPr marL="1143000" lvl="1" indent="-515938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Bubonic plague: Infection of lymph node tissue; swelling; hemorrhaging; buboes </a:t>
            </a:r>
          </a:p>
          <a:p>
            <a:pPr marL="1143000" lvl="1" indent="-515938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 err="1">
                <a:solidFill>
                  <a:schemeClr val="bg1"/>
                </a:solidFill>
              </a:rPr>
              <a:t>Septicemic</a:t>
            </a:r>
            <a:r>
              <a:rPr lang="en-US" sz="2800" dirty="0">
                <a:solidFill>
                  <a:schemeClr val="bg1"/>
                </a:solidFill>
              </a:rPr>
              <a:t> plague </a:t>
            </a:r>
          </a:p>
          <a:p>
            <a:pPr marL="1143000" lvl="1" indent="-515938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Pneumonic plague</a:t>
            </a:r>
            <a:endParaRPr lang="ar-SA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666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Bacterial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09160"/>
          </a:xfrm>
        </p:spPr>
        <p:txBody>
          <a:bodyPr>
            <a:noAutofit/>
          </a:bodyPr>
          <a:lstStyle/>
          <a:p>
            <a:pPr marL="908050" lvl="1" indent="-793750" algn="l" rtl="0">
              <a:buFontTx/>
              <a:buNone/>
            </a:pPr>
            <a:r>
              <a:rPr lang="en-US" sz="36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rId2" action="ppaction://hlinksldjump"/>
              </a:rPr>
              <a:t>A.	Airborne Bacterial Diseases</a:t>
            </a:r>
            <a:endParaRPr lang="en-US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908050" lvl="1" indent="-793750" algn="l" rtl="0">
              <a:buFontTx/>
              <a:buNone/>
            </a:pPr>
            <a:r>
              <a:rPr lang="en-US" sz="36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B.	Foodborne &amp; Waterborne Bacterial Diseases</a:t>
            </a:r>
            <a:endParaRPr lang="en-US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908050" lvl="1" indent="-793750" algn="l" rtl="0">
              <a:buFontTx/>
              <a:buNone/>
            </a:pPr>
            <a:r>
              <a:rPr lang="en-US" sz="36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C.	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Soil borne </a:t>
            </a:r>
            <a:r>
              <a:rPr lang="en-US" sz="36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Bacterial 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Diseases</a:t>
            </a:r>
            <a:endParaRPr lang="en-US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908050" lvl="1" indent="-793750" algn="l" rtl="0">
              <a:buFontTx/>
              <a:buNone/>
            </a:pPr>
            <a:r>
              <a:rPr lang="en-US" sz="3600" dirty="0">
                <a:solidFill>
                  <a:schemeClr val="bg1"/>
                </a:solidFill>
                <a:latin typeface="Andalus" pitchFamily="18" charset="-78"/>
                <a:cs typeface="Andalus" pitchFamily="18" charset="-78"/>
                <a:hlinkClick r:id="" action="ppaction://noaction"/>
              </a:rPr>
              <a:t>E.	Sexually Transmitted Bacterial Diseases</a:t>
            </a:r>
            <a:endParaRPr lang="en-US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ar-S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4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Sexually Transmitted </a:t>
            </a:r>
            <a:br>
              <a:rPr lang="en-US" sz="4400" dirty="0"/>
            </a:br>
            <a:r>
              <a:rPr lang="en-US" sz="4400" dirty="0"/>
              <a:t>Bacterial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>
                <a:solidFill>
                  <a:schemeClr val="bg1"/>
                </a:solidFill>
              </a:rPr>
              <a:t>Syphilis</a:t>
            </a:r>
          </a:p>
          <a:p>
            <a:pPr algn="l" rtl="0"/>
            <a:r>
              <a:rPr lang="en-US" i="1" dirty="0" err="1">
                <a:solidFill>
                  <a:schemeClr val="bg1"/>
                </a:solidFill>
              </a:rPr>
              <a:t>Treponema</a:t>
            </a:r>
            <a:r>
              <a:rPr lang="en-US" i="1" dirty="0">
                <a:solidFill>
                  <a:schemeClr val="bg1"/>
                </a:solidFill>
              </a:rPr>
              <a:t> </a:t>
            </a:r>
            <a:r>
              <a:rPr lang="en-US" i="1" dirty="0" err="1">
                <a:solidFill>
                  <a:schemeClr val="bg1"/>
                </a:solidFill>
              </a:rPr>
              <a:t>pallidum</a:t>
            </a:r>
            <a:endParaRPr lang="en-US" dirty="0">
              <a:solidFill>
                <a:schemeClr val="bg1"/>
              </a:solidFill>
            </a:endParaRPr>
          </a:p>
          <a:p>
            <a:pPr marL="1362075" lvl="1" indent="-79375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Primary Syphilis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Few days after contact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Hard Chancre </a:t>
            </a:r>
          </a:p>
          <a:p>
            <a:pPr marL="1362075" lvl="1" indent="-79375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Secondary Syphilis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Several weeks after chancre disappears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Fever; flu-like symptoms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Rash </a:t>
            </a:r>
          </a:p>
          <a:p>
            <a:pPr marL="1362075" lvl="1" indent="-79375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Tertiary Syphilis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Months or years later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 err="1">
                <a:solidFill>
                  <a:schemeClr val="bg1"/>
                </a:solidFill>
              </a:rPr>
              <a:t>Gummae</a:t>
            </a:r>
            <a:r>
              <a:rPr lang="en-US" dirty="0">
                <a:solidFill>
                  <a:schemeClr val="bg1"/>
                </a:solidFill>
              </a:rPr>
              <a:t>: Lesions on skin &amp; mucous membranes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Damage to internal organs </a:t>
            </a:r>
          </a:p>
          <a:p>
            <a:pPr marL="1704975" lvl="2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Cardiovascular &amp; central nervous system damage 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4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Leprosy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Mycobacterium </a:t>
            </a:r>
            <a:r>
              <a:rPr lang="en-US" i="1" dirty="0" err="1" smtClean="0">
                <a:solidFill>
                  <a:schemeClr val="bg1"/>
                </a:solidFill>
              </a:rPr>
              <a:t>leprae</a:t>
            </a:r>
            <a:endParaRPr lang="en-US" i="1" dirty="0" smtClean="0">
              <a:solidFill>
                <a:schemeClr val="bg1"/>
              </a:solidFill>
            </a:endParaRPr>
          </a:p>
          <a:p>
            <a:pPr marL="1025525" lvl="1" indent="-398463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Skin contact; not particularly contagious </a:t>
            </a:r>
          </a:p>
          <a:p>
            <a:pPr marL="1025525" lvl="1" indent="-398463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Whitish skin lesions </a:t>
            </a:r>
          </a:p>
          <a:p>
            <a:pPr marL="1025525" lvl="1" indent="-398463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Loss of sensation due to nerve damage </a:t>
            </a:r>
          </a:p>
          <a:p>
            <a:pPr marL="1025525" lvl="1" indent="-398463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Disfiguration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950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Airborne Bacterial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rId2" action="ppaction://hlinksldjump"/>
              </a:rPr>
              <a:t>1.	Streptococcal Diseases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2.	Diphtheria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3.	Pertussis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4.	Meningococcal Infections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5.	</a:t>
            </a:r>
            <a:r>
              <a:rPr lang="en-US" i="1" dirty="0" err="1">
                <a:hlinkClick r:id="" action="ppaction://noaction"/>
              </a:rPr>
              <a:t>Haemophilus</a:t>
            </a:r>
            <a:r>
              <a:rPr lang="en-US" i="1" dirty="0">
                <a:hlinkClick r:id="" action="ppaction://noaction"/>
              </a:rPr>
              <a:t> </a:t>
            </a:r>
            <a:r>
              <a:rPr lang="en-US" i="1" dirty="0" err="1">
                <a:hlinkClick r:id="" action="ppaction://noaction"/>
              </a:rPr>
              <a:t>influenzae</a:t>
            </a:r>
            <a:r>
              <a:rPr lang="en-US" dirty="0">
                <a:hlinkClick r:id="" action="ppaction://noaction"/>
              </a:rPr>
              <a:t> Infections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6.	Tuberculosis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7.	Pneumococcal Pneumonia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8.	Primary Atypical Pneumonia</a:t>
            </a:r>
            <a:endParaRPr lang="en-US" dirty="0"/>
          </a:p>
          <a:p>
            <a:pPr marL="454025" indent="-454025" algn="l" rtl="0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dirty="0">
                <a:hlinkClick r:id="" action="ppaction://noaction"/>
              </a:rPr>
              <a:t>9.	</a:t>
            </a:r>
            <a:r>
              <a:rPr lang="en-US" dirty="0" err="1">
                <a:hlinkClick r:id="" action="ppaction://noaction"/>
              </a:rPr>
              <a:t>Legionellosis</a:t>
            </a:r>
            <a:endParaRPr lang="en-US" u="sng" dirty="0">
              <a:solidFill>
                <a:srgbClr val="0000FF"/>
              </a:solidFill>
            </a:endParaRP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328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400" dirty="0"/>
              <a:t>Streptococcal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92500" lnSpcReduction="20000"/>
          </a:bodyPr>
          <a:lstStyle/>
          <a:p>
            <a:pPr marL="454025" indent="-4540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Diseases Associated with </a:t>
            </a:r>
            <a:r>
              <a:rPr lang="en-US" i="1" dirty="0">
                <a:solidFill>
                  <a:schemeClr val="bg1"/>
                </a:solidFill>
              </a:rPr>
              <a:t>Streptococcus </a:t>
            </a:r>
            <a:r>
              <a:rPr lang="en-US" i="1" dirty="0" err="1">
                <a:solidFill>
                  <a:schemeClr val="bg1"/>
                </a:solidFill>
              </a:rPr>
              <a:t>pyogenes</a:t>
            </a:r>
            <a:endParaRPr lang="en-US" dirty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Respiratory Symptoms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Upper Respiratory Tract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Pharyngitis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Systemic Symptoms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Septicemia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Internal infections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Scarlet </a:t>
            </a:r>
            <a:r>
              <a:rPr lang="en-US" dirty="0" smtClean="0">
                <a:solidFill>
                  <a:schemeClr val="bg1"/>
                </a:solidFill>
              </a:rPr>
              <a:t>fever  :Due </a:t>
            </a:r>
            <a:r>
              <a:rPr lang="en-US" dirty="0">
                <a:solidFill>
                  <a:schemeClr val="bg1"/>
                </a:solidFill>
              </a:rPr>
              <a:t>to strains that produce an </a:t>
            </a:r>
            <a:r>
              <a:rPr lang="en-US" dirty="0" err="1">
                <a:solidFill>
                  <a:schemeClr val="bg1"/>
                </a:solidFill>
              </a:rPr>
              <a:t>erythrogenic</a:t>
            </a:r>
            <a:r>
              <a:rPr lang="en-US" dirty="0">
                <a:solidFill>
                  <a:schemeClr val="bg1"/>
                </a:solidFill>
              </a:rPr>
              <a:t> toxin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Immune-Related Complications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Rheumatic fever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Glomerulonephritis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Other Conditions/Portals of Entry </a:t>
            </a:r>
          </a:p>
          <a:p>
            <a:pPr marL="1377950" lvl="2" indent="-238125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Erysipelas </a:t>
            </a:r>
            <a:r>
              <a:rPr lang="en-US" dirty="0" smtClean="0">
                <a:solidFill>
                  <a:schemeClr val="bg1"/>
                </a:solidFill>
              </a:rPr>
              <a:t> ,Necrotizing </a:t>
            </a:r>
            <a:r>
              <a:rPr lang="en-US" dirty="0">
                <a:solidFill>
                  <a:schemeClr val="bg1"/>
                </a:solidFill>
              </a:rPr>
              <a:t>fasciitis </a:t>
            </a:r>
            <a:r>
              <a:rPr lang="en-US" dirty="0" smtClean="0">
                <a:solidFill>
                  <a:schemeClr val="bg1"/>
                </a:solidFill>
              </a:rPr>
              <a:t> ,Puerperal </a:t>
            </a:r>
            <a:r>
              <a:rPr lang="en-US" dirty="0">
                <a:solidFill>
                  <a:schemeClr val="bg1"/>
                </a:solidFill>
              </a:rPr>
              <a:t>sepsis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29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543" y="2156097"/>
            <a:ext cx="8229600" cy="1143000"/>
          </a:xfrm>
        </p:spPr>
        <p:txBody>
          <a:bodyPr/>
          <a:lstStyle/>
          <a:p>
            <a:r>
              <a:rPr lang="en-US" sz="4400" dirty="0"/>
              <a:t>Diphtheria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1295400"/>
          </a:xfrm>
        </p:spPr>
        <p:txBody>
          <a:bodyPr/>
          <a:lstStyle/>
          <a:p>
            <a:pPr algn="l" rtl="0"/>
            <a:r>
              <a:rPr lang="en-US" i="1" dirty="0">
                <a:solidFill>
                  <a:schemeClr val="bg1"/>
                </a:solidFill>
              </a:rPr>
              <a:t>Streptococcus </a:t>
            </a:r>
            <a:r>
              <a:rPr lang="en-US" i="1" dirty="0" err="1">
                <a:solidFill>
                  <a:schemeClr val="bg1"/>
                </a:solidFill>
              </a:rPr>
              <a:t>pneumoniae</a:t>
            </a:r>
            <a:endParaRPr lang="en-US" dirty="0">
              <a:solidFill>
                <a:schemeClr val="bg1"/>
              </a:solidFill>
            </a:endParaRPr>
          </a:p>
          <a:p>
            <a:pPr algn="l" rtl="0"/>
            <a:r>
              <a:rPr lang="en-US" dirty="0">
                <a:solidFill>
                  <a:schemeClr val="bg1"/>
                </a:solidFill>
              </a:rPr>
              <a:t>causes mild cases of primary pneumonia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24543" y="3291840"/>
            <a:ext cx="8229600" cy="35661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r" rtl="1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r" rtl="1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r" rtl="1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r" rtl="1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i="1" smtClean="0">
                <a:solidFill>
                  <a:schemeClr val="bg1"/>
                </a:solidFill>
              </a:rPr>
              <a:t>Corynebacterium diphtheriae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Airborne; contact with infected persons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Upper Respiratory Infection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Pseudomembrane Formation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May Spread into Bloodstream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Cardiovascular damage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mtClean="0">
                <a:solidFill>
                  <a:schemeClr val="bg1"/>
                </a:solidFill>
              </a:rPr>
              <a:t>Vaccination with diphtheria toxoid vaccine</a:t>
            </a:r>
          </a:p>
          <a:p>
            <a:pPr algn="l" rtl="0"/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24543" y="254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smtClean="0"/>
              <a:t>Pneumococcal Pneumonia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8870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14"/>
            <a:ext cx="8229600" cy="1143000"/>
          </a:xfrm>
        </p:spPr>
        <p:txBody>
          <a:bodyPr/>
          <a:lstStyle/>
          <a:p>
            <a:r>
              <a:rPr lang="en-US" sz="4400" dirty="0"/>
              <a:t>Pertussis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1828800"/>
          </a:xfrm>
        </p:spPr>
        <p:txBody>
          <a:bodyPr>
            <a:normAutofit/>
          </a:bodyPr>
          <a:lstStyle/>
          <a:p>
            <a:pPr algn="l" rtl="0"/>
            <a:r>
              <a:rPr lang="en-US" i="1" dirty="0" err="1">
                <a:solidFill>
                  <a:schemeClr val="bg1"/>
                </a:solidFill>
              </a:rPr>
              <a:t>Bordetella</a:t>
            </a:r>
            <a:r>
              <a:rPr lang="en-US" i="1" dirty="0">
                <a:solidFill>
                  <a:schemeClr val="bg1"/>
                </a:solidFill>
              </a:rPr>
              <a:t> pertussis</a:t>
            </a:r>
            <a:endParaRPr lang="en-US" dirty="0">
              <a:solidFill>
                <a:schemeClr val="bg1"/>
              </a:solidFill>
            </a:endParaRP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Upper respiratory tract infection</a:t>
            </a:r>
            <a:r>
              <a:rPr lang="en-US" dirty="0" smtClean="0">
                <a:solidFill>
                  <a:schemeClr val="bg1"/>
                </a:solidFill>
              </a:rPr>
              <a:t>; may </a:t>
            </a:r>
            <a:r>
              <a:rPr lang="en-US" dirty="0">
                <a:solidFill>
                  <a:schemeClr val="bg1"/>
                </a:solidFill>
              </a:rPr>
              <a:t>be severe </a:t>
            </a:r>
            <a:r>
              <a:rPr lang="en-US" dirty="0" smtClean="0">
                <a:solidFill>
                  <a:schemeClr val="bg1"/>
                </a:solidFill>
              </a:rPr>
              <a:t>in children </a:t>
            </a:r>
            <a:r>
              <a:rPr lang="en-US" dirty="0">
                <a:solidFill>
                  <a:schemeClr val="bg1"/>
                </a:solidFill>
              </a:rPr>
              <a:t>&amp; elderly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dirty="0">
                <a:solidFill>
                  <a:schemeClr val="bg1"/>
                </a:solidFill>
              </a:rPr>
              <a:t>Difficulty breathing; staccato cough </a:t>
            </a:r>
            <a:r>
              <a:rPr lang="en-US" dirty="0" smtClean="0">
                <a:solidFill>
                  <a:schemeClr val="bg1"/>
                </a:solidFill>
              </a:rPr>
              <a:t> (“</a:t>
            </a:r>
            <a:r>
              <a:rPr lang="en-US" dirty="0">
                <a:solidFill>
                  <a:schemeClr val="bg1"/>
                </a:solidFill>
              </a:rPr>
              <a:t>whooping cough”)</a:t>
            </a:r>
            <a:endParaRPr lang="ar-SA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2508994"/>
            <a:ext cx="8229600" cy="996206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Neisseria</a:t>
            </a:r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0" y="3276600"/>
            <a:ext cx="9067800" cy="39446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4025" indent="-454025">
              <a:spcBef>
                <a:spcPts val="500"/>
              </a:spcBef>
              <a:spcAft>
                <a:spcPts val="500"/>
              </a:spcAft>
              <a:buFont typeface="Arial" pitchFamily="34" charset="0"/>
              <a:buChar char="•"/>
            </a:pPr>
            <a:r>
              <a:rPr lang="en-US" sz="2400" i="1" dirty="0" smtClean="0">
                <a:solidFill>
                  <a:schemeClr val="bg1"/>
                </a:solidFill>
              </a:rPr>
              <a:t>Neisseria meningitides</a:t>
            </a:r>
            <a:endParaRPr lang="en-US" sz="2400" i="1" dirty="0" smtClean="0">
              <a:solidFill>
                <a:schemeClr val="bg1"/>
              </a:solidFill>
            </a:endParaRPr>
          </a:p>
          <a:p>
            <a:pPr marL="966788" lvl="1" indent="-3984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Upper respiratory tract symptoms </a:t>
            </a:r>
          </a:p>
          <a:p>
            <a:pPr marL="966788" lvl="1" indent="-3984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Septicemia </a:t>
            </a:r>
          </a:p>
          <a:p>
            <a:pPr marL="966788" lvl="1" indent="-3984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Meningitis </a:t>
            </a:r>
          </a:p>
          <a:p>
            <a:pPr marL="1704975" lvl="2" indent="-3857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Headache and stiff neck </a:t>
            </a:r>
          </a:p>
          <a:p>
            <a:pPr marL="1704975" lvl="2" indent="-3857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Listlessness; dizziness; disorientation </a:t>
            </a:r>
          </a:p>
          <a:p>
            <a:pPr marL="1704975" lvl="2" indent="-385763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Seizures; coma; death</a:t>
            </a:r>
          </a:p>
          <a:p>
            <a:pPr marL="454025" indent="-454025">
              <a:spcBef>
                <a:spcPts val="500"/>
              </a:spcBef>
              <a:spcAft>
                <a:spcPts val="500"/>
              </a:spcAft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88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i="1" dirty="0" err="1"/>
              <a:t>Haemophilus</a:t>
            </a:r>
            <a:r>
              <a:rPr lang="en-US" sz="4400" i="1" dirty="0"/>
              <a:t> </a:t>
            </a:r>
            <a:r>
              <a:rPr lang="en-US" sz="4400" i="1" dirty="0" err="1" smtClean="0"/>
              <a:t>influenzae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95600"/>
          </a:xfrm>
        </p:spPr>
        <p:txBody>
          <a:bodyPr>
            <a:noAutofit/>
          </a:bodyPr>
          <a:lstStyle/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Upper respiratory tract symptoms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Rhinitis and Sinusitis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Otitis media </a:t>
            </a:r>
          </a:p>
          <a:p>
            <a:pPr marL="1720850" lvl="2" indent="-342900" algn="l" rtl="0">
              <a:spcBef>
                <a:spcPts val="500"/>
              </a:spcBef>
              <a:spcAft>
                <a:spcPts val="500"/>
              </a:spcAft>
            </a:pPr>
            <a:r>
              <a:rPr lang="en-US" sz="2400" dirty="0">
                <a:solidFill>
                  <a:schemeClr val="bg1"/>
                </a:solidFill>
              </a:rPr>
              <a:t>Epiglottitis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Septicemia and Meningitis </a:t>
            </a:r>
          </a:p>
          <a:p>
            <a:pPr marL="1025525" lvl="1" indent="-457200" algn="l" rtl="0">
              <a:spcBef>
                <a:spcPts val="500"/>
              </a:spcBef>
              <a:spcAft>
                <a:spcPts val="500"/>
              </a:spcAft>
            </a:pPr>
            <a:r>
              <a:rPr lang="en-US" sz="2800" dirty="0">
                <a:solidFill>
                  <a:schemeClr val="bg1"/>
                </a:solidFill>
              </a:rPr>
              <a:t>Prevented by HIB vaccine</a:t>
            </a:r>
          </a:p>
          <a:p>
            <a:pPr algn="l" rtl="0"/>
            <a:endParaRPr lang="ar-SA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1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400" dirty="0"/>
              <a:t>Tuberculosis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86" y="914400"/>
            <a:ext cx="9144000" cy="4191000"/>
          </a:xfrm>
        </p:spPr>
        <p:txBody>
          <a:bodyPr>
            <a:noAutofit/>
          </a:bodyPr>
          <a:lstStyle/>
          <a:p>
            <a:pPr algn="l" rtl="0"/>
            <a:r>
              <a:rPr lang="en-US" sz="3600" i="1" dirty="0" smtClean="0">
                <a:solidFill>
                  <a:schemeClr val="bg1"/>
                </a:solidFill>
              </a:rPr>
              <a:t>Mycobacterium tuberculosis</a:t>
            </a: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Lung </a:t>
            </a:r>
            <a:r>
              <a:rPr lang="en-US" sz="2800" dirty="0">
                <a:solidFill>
                  <a:schemeClr val="bg1"/>
                </a:solidFill>
              </a:rPr>
              <a:t>Infection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Destruction </a:t>
            </a:r>
            <a:r>
              <a:rPr lang="en-US" sz="2800" dirty="0">
                <a:solidFill>
                  <a:schemeClr val="bg1"/>
                </a:solidFill>
              </a:rPr>
              <a:t>of alveoli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Cough</a:t>
            </a:r>
            <a:r>
              <a:rPr lang="en-US" sz="2800" dirty="0">
                <a:solidFill>
                  <a:schemeClr val="bg1"/>
                </a:solidFill>
              </a:rPr>
              <a:t>; sputum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Tubercle </a:t>
            </a:r>
            <a:r>
              <a:rPr lang="en-US" sz="2800" dirty="0">
                <a:solidFill>
                  <a:schemeClr val="bg1"/>
                </a:solidFill>
              </a:rPr>
              <a:t>Formation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May </a:t>
            </a:r>
            <a:r>
              <a:rPr lang="en-US" sz="2800" dirty="0">
                <a:solidFill>
                  <a:schemeClr val="bg1"/>
                </a:solidFill>
              </a:rPr>
              <a:t>remain dormant for years</a:t>
            </a:r>
            <a:br>
              <a:rPr lang="en-US" sz="2800" dirty="0">
                <a:solidFill>
                  <a:schemeClr val="bg1"/>
                </a:solidFill>
              </a:rPr>
            </a:br>
            <a:r>
              <a:rPr lang="en-US" sz="2800" dirty="0">
                <a:solidFill>
                  <a:schemeClr val="bg1"/>
                </a:solidFill>
              </a:rPr>
              <a:t>and then become active again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l" rtl="0"/>
            <a:r>
              <a:rPr lang="en-US" sz="2800" dirty="0" smtClean="0">
                <a:solidFill>
                  <a:schemeClr val="bg1"/>
                </a:solidFill>
              </a:rPr>
              <a:t>May </a:t>
            </a:r>
            <a:r>
              <a:rPr lang="en-US" sz="2800" dirty="0">
                <a:solidFill>
                  <a:schemeClr val="bg1"/>
                </a:solidFill>
              </a:rPr>
              <a:t>spread to other areas of the body</a:t>
            </a:r>
            <a:r>
              <a:rPr lang="en-US" sz="2800" dirty="0" smtClean="0">
                <a:solidFill>
                  <a:schemeClr val="bg1"/>
                </a:solidFill>
              </a:rPr>
              <a:t>: </a:t>
            </a:r>
            <a:r>
              <a:rPr lang="en-US" sz="2800" dirty="0" err="1" smtClean="0">
                <a:solidFill>
                  <a:schemeClr val="bg1"/>
                </a:solidFill>
              </a:rPr>
              <a:t>Miliary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TB </a:t>
            </a:r>
          </a:p>
          <a:p>
            <a:pPr algn="l" rtl="0"/>
            <a:endParaRPr lang="ar-SA" sz="3600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71714" y="4724400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smtClean="0"/>
              <a:t>Legionellosis</a:t>
            </a:r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471714" y="5867400"/>
            <a:ext cx="81113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66788" lvl="1" indent="-398463">
              <a:spcBef>
                <a:spcPts val="500"/>
              </a:spcBef>
              <a:spcAft>
                <a:spcPts val="500"/>
              </a:spcAft>
            </a:pPr>
            <a:r>
              <a:rPr lang="en-US" sz="3200" dirty="0">
                <a:solidFill>
                  <a:schemeClr val="bg1"/>
                </a:solidFill>
              </a:rPr>
              <a:t>Mild to Moderate Pneumonia</a:t>
            </a:r>
          </a:p>
        </p:txBody>
      </p:sp>
    </p:spTree>
    <p:extLst>
      <p:ext uri="{BB962C8B-B14F-4D97-AF65-F5344CB8AC3E}">
        <p14:creationId xmlns:p14="http://schemas.microsoft.com/office/powerpoint/2010/main" val="158521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Foodborne &amp; Waterborne Bacterial Diseases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Botulism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Staphylococcal </a:t>
            </a: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Food Poisoning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hlinkClick r:id="" action="ppaction://noaction"/>
              </a:rPr>
              <a:t>Clostridial</a:t>
            </a: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 </a:t>
            </a: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Food Poisoning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Typhoid </a:t>
            </a: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Fever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Salmonellosis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Shigellosis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Cholera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Diseases </a:t>
            </a: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associated with </a:t>
            </a:r>
            <a:r>
              <a:rPr lang="en-US" i="1" dirty="0">
                <a:solidFill>
                  <a:schemeClr val="bg1"/>
                </a:solidFill>
                <a:hlinkClick r:id="" action="ppaction://noaction"/>
              </a:rPr>
              <a:t>Escherichia </a:t>
            </a:r>
            <a:r>
              <a:rPr lang="en-US" i="1" dirty="0" smtClean="0">
                <a:solidFill>
                  <a:schemeClr val="bg1"/>
                </a:solidFill>
                <a:hlinkClick r:id="" action="ppaction://noaction"/>
              </a:rPr>
              <a:t>coli</a:t>
            </a:r>
            <a:endParaRPr lang="en-US" dirty="0" smtClean="0">
              <a:solidFill>
                <a:schemeClr val="bg1"/>
              </a:solidFill>
            </a:endParaRPr>
          </a:p>
          <a:p>
            <a:pPr marL="514350" indent="-514350" algn="l" rtl="0">
              <a:spcBef>
                <a:spcPts val="500"/>
              </a:spcBef>
              <a:spcAft>
                <a:spcPts val="500"/>
              </a:spcAft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hlinkClick r:id="" action="ppaction://noaction"/>
              </a:rPr>
              <a:t>Camphylobacteriosis</a:t>
            </a:r>
            <a:r>
              <a:rPr lang="en-US" dirty="0" smtClean="0">
                <a:solidFill>
                  <a:schemeClr val="bg1"/>
                </a:solidFill>
                <a:hlinkClick r:id="" action="ppaction://noaction"/>
              </a:rPr>
              <a:t> </a:t>
            </a:r>
            <a:r>
              <a:rPr lang="en-US" dirty="0">
                <a:solidFill>
                  <a:schemeClr val="bg1"/>
                </a:solidFill>
                <a:hlinkClick r:id="" action="ppaction://noaction"/>
              </a:rPr>
              <a:t>and </a:t>
            </a:r>
            <a:r>
              <a:rPr lang="en-US" dirty="0" err="1">
                <a:solidFill>
                  <a:schemeClr val="bg1"/>
                </a:solidFill>
                <a:hlinkClick r:id="" action="ppaction://noaction"/>
              </a:rPr>
              <a:t>Helicobacteriosis</a:t>
            </a:r>
            <a:endParaRPr lang="en-US" b="1" dirty="0">
              <a:solidFill>
                <a:schemeClr val="bg1"/>
              </a:solidFill>
            </a:endParaRPr>
          </a:p>
          <a:p>
            <a:pPr marL="651510" indent="-514350" algn="l" rtl="0">
              <a:buFont typeface="+mj-lt"/>
              <a:buAutoNum type="arabicPeriod"/>
            </a:pPr>
            <a:endParaRPr lang="ar-S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730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مخصص 3">
      <a:dk1>
        <a:sysClr val="windowText" lastClr="000000"/>
      </a:dk1>
      <a:lt1>
        <a:sysClr val="window" lastClr="FFFFFF"/>
      </a:lt1>
      <a:dk2>
        <a:srgbClr val="B4ECFC"/>
      </a:dk2>
      <a:lt2>
        <a:srgbClr val="DBF5F9"/>
      </a:lt2>
      <a:accent1>
        <a:srgbClr val="CA1667"/>
      </a:accent1>
      <a:accent2>
        <a:srgbClr val="5FF2CA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00000"/>
      </a:hlink>
      <a:folHlink>
        <a:srgbClr val="85DFD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151</TotalTime>
  <Words>566</Words>
  <Application>Microsoft Office PowerPoint</Application>
  <PresentationFormat>On-screen Show (4:3)</PresentationFormat>
  <Paragraphs>191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Apex</vt:lpstr>
      <vt:lpstr>Harmful human bacterial disease</vt:lpstr>
      <vt:lpstr>Bacterial Diseases</vt:lpstr>
      <vt:lpstr>Airborne Bacterial Diseases</vt:lpstr>
      <vt:lpstr>Streptococcal Diseases</vt:lpstr>
      <vt:lpstr>Diphtheria</vt:lpstr>
      <vt:lpstr>Pertussis</vt:lpstr>
      <vt:lpstr>Haemophilus influenzae</vt:lpstr>
      <vt:lpstr>Tuberculosis</vt:lpstr>
      <vt:lpstr>Foodborne &amp; Waterborne Bacterial Diseases</vt:lpstr>
      <vt:lpstr>Botulism</vt:lpstr>
      <vt:lpstr>Staphylococcal Food Poisoning</vt:lpstr>
      <vt:lpstr>Typhoid Fever</vt:lpstr>
      <vt:lpstr>Salmonellosis</vt:lpstr>
      <vt:lpstr>Shigellosis</vt:lpstr>
      <vt:lpstr>Diseases associated with Escherichia coli</vt:lpstr>
      <vt:lpstr>Soilborne Bacterial Diseases</vt:lpstr>
      <vt:lpstr>Anthrax</vt:lpstr>
      <vt:lpstr>Gas Gangrene</vt:lpstr>
      <vt:lpstr>Arthropodborne Bacterial Plague:Diseases</vt:lpstr>
      <vt:lpstr>Sexually Transmitted  Bacterial Diseases</vt:lpstr>
      <vt:lpstr>Leprosy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حسناء الموسوي</dc:creator>
  <cp:lastModifiedBy>DR.Ahmed Saker 2o1O</cp:lastModifiedBy>
  <cp:revision>17</cp:revision>
  <dcterms:created xsi:type="dcterms:W3CDTF">2006-08-16T00:00:00Z</dcterms:created>
  <dcterms:modified xsi:type="dcterms:W3CDTF">2019-03-25T05:36:14Z</dcterms:modified>
</cp:coreProperties>
</file>