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7200" dirty="0" smtClean="0"/>
              <a:t>Bacterial staining</a:t>
            </a:r>
            <a:endParaRPr lang="en-GB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By </a:t>
            </a:r>
          </a:p>
          <a:p>
            <a:r>
              <a:rPr lang="en-GB" dirty="0" err="1" smtClean="0"/>
              <a:t>Dr.</a:t>
            </a:r>
            <a:r>
              <a:rPr lang="en-GB" dirty="0" smtClean="0"/>
              <a:t> Hesnaa Saeed Al Mossawi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7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781800" cy="1143000"/>
          </a:xfrm>
        </p:spPr>
        <p:txBody>
          <a:bodyPr/>
          <a:lstStyle/>
          <a:p>
            <a:r>
              <a:rPr lang="en-GB" dirty="0" smtClean="0"/>
              <a:t>STAINING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5791200"/>
          </a:xfrm>
        </p:spPr>
        <p:txBody>
          <a:bodyPr>
            <a:normAutofit fontScale="92500"/>
          </a:bodyPr>
          <a:lstStyle/>
          <a:p>
            <a:endParaRPr lang="en-US" altLang="en-US" dirty="0" smtClean="0">
              <a:solidFill>
                <a:schemeClr val="bg2">
                  <a:lumMod val="10000"/>
                </a:schemeClr>
              </a:solidFill>
              <a:cs typeface="Times New Roman" pitchFamily="18" charset="0"/>
            </a:endParaRPr>
          </a:p>
          <a:p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Stained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preparations are needed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in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order to study their morphology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and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observe their cellular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constituents</a:t>
            </a:r>
          </a:p>
          <a:p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Smears can be made from liquid or solid cultures or from the clinical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specimen</a:t>
            </a:r>
          </a:p>
          <a:p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In Bacteriology, staining methods are divided into three categories</a:t>
            </a:r>
            <a:endParaRPr lang="en-US" altLang="en-US" dirty="0" smtClean="0">
              <a:solidFill>
                <a:schemeClr val="bg2">
                  <a:lumMod val="10000"/>
                </a:schemeClr>
              </a:solidFill>
              <a:cs typeface="Times New Roman" pitchFamily="18" charset="0"/>
            </a:endParaRPr>
          </a:p>
          <a:p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Simple stains: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 This makes use of the direct staining method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.</a:t>
            </a:r>
            <a:r>
              <a:rPr lang="en-GB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/>
            </a:r>
            <a:br>
              <a:rPr lang="en-GB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</a:br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Differential stains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: This staining method divides bacteria into two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groups</a:t>
            </a:r>
            <a:r>
              <a:rPr lang="en-GB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/>
            </a:r>
            <a:br>
              <a:rPr lang="en-GB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</a:br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Special stains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: These are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specialized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staining methods to demonstrate certain bacterial components, e.g. spore.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07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Simple stain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Direct Staining</a:t>
            </a:r>
            <a:r>
              <a:rPr lang="en-US" altLang="en-US" b="1" u="sng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: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 This a simple one-step staining procedure in which the presence and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morphology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of bacteria are </a:t>
            </a:r>
            <a:r>
              <a:rPr lang="en-US" altLang="en-US" dirty="0" smtClean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demonstrated</a:t>
            </a:r>
          </a:p>
          <a:p>
            <a:r>
              <a:rPr lang="en-US" altLang="en-US" b="1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Negative staining: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 This is when the organism remains  unstained against a stained background. This is one of the few methods where acid stains such as </a:t>
            </a:r>
            <a:r>
              <a:rPr lang="en-US" altLang="en-US" dirty="0" err="1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nigrosin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, are used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836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GB" dirty="0" smtClean="0"/>
              <a:t>Gram stain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" y="1066800"/>
            <a:ext cx="9144000" cy="5562600"/>
          </a:xfrm>
        </p:spPr>
        <p:txBody>
          <a:bodyPr>
            <a:normAutofit/>
          </a:bodyPr>
          <a:lstStyle/>
          <a:p>
            <a:pPr marL="137160" indent="0">
              <a:lnSpc>
                <a:spcPct val="120000"/>
              </a:lnSpc>
              <a:buNone/>
            </a:pPr>
            <a:r>
              <a:rPr lang="en-US" altLang="en-US" sz="2400" b="1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Solutions</a:t>
            </a:r>
            <a: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b="1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Crystal Violet: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 0.5 to 1% in distilled water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b="1" dirty="0" err="1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Lugol's</a:t>
            </a:r>
            <a:r>
              <a:rPr lang="en-US" altLang="en-US" sz="2400" b="1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iodine: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10g 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				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Iodine	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</a:t>
            </a:r>
            <a:r>
              <a:rPr lang="en-GB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20g 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		</a:t>
            </a:r>
            <a:r>
              <a:rPr lang="en-GB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                            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Potassium iodide</a:t>
            </a:r>
            <a:r>
              <a:rPr lang="ar-SA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ar-SA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ar-SA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1000ml          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</a:t>
            </a:r>
            <a:r>
              <a:rPr lang="en-GB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                                           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Distilled water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b="1" dirty="0" err="1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Decolouriser</a:t>
            </a:r>
            <a:r>
              <a:rPr lang="en-US" altLang="en-US" sz="2400" b="1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Absolute 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ethyl alcohol or acetone or acetone and alcohol mixture (1:1</a:t>
            </a:r>
            <a:r>
              <a:rPr lang="en-US" altLang="en-US" sz="2400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)</a:t>
            </a:r>
            <a: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b="1" dirty="0" smtClean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Counterstain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	</a:t>
            </a:r>
            <a: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n-GB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Aqueous solution of neutral red or safranin 0.5%, or dilute </a:t>
            </a:r>
            <a:r>
              <a:rPr lang="en-US" altLang="en-US" sz="2400" dirty="0" err="1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carbol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altLang="en-US" sz="2400" dirty="0" err="1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fuchsin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. (1:10 dilution of strong </a:t>
            </a:r>
            <a:r>
              <a:rPr lang="en-US" altLang="en-US" sz="2400" dirty="0" err="1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carbol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altLang="en-US" sz="2400" dirty="0" err="1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fuchin</a:t>
            </a:r>
            <a:r>
              <a:rPr lang="en-US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 in distilled water) </a:t>
            </a:r>
            <a: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ar-SA" altLang="en-US" sz="2400" dirty="0">
                <a:solidFill>
                  <a:schemeClr val="bg1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</a:br>
            <a:endParaRPr lang="en-GB" sz="2400" dirty="0">
              <a:solidFill>
                <a:schemeClr val="bg1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5995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  <a:cs typeface="Times New Roman" pitchFamily="18" charset="0"/>
              </a:rPr>
              <a:t>Procedure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Make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 smear, allow to dry and then fix with a gentle heat by passing the slide 2 or 3 times over a </a:t>
            </a:r>
            <a:r>
              <a:rPr lang="en-US" altLang="en-US" sz="2400" dirty="0" err="1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bunsen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flame or placing the slide on a slide warmer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Stain with 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crystal  violet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for 1 minute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Wash with tap water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Apply </a:t>
            </a:r>
            <a:r>
              <a:rPr lang="en-US" altLang="en-US" sz="2400" dirty="0" err="1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Lugol's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iodine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and leave for 1 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minute.</a:t>
            </a:r>
            <a: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GB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Wash with tap water.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en-US" sz="2400" dirty="0" err="1" smtClean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Decolourise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with acetone or alcohol until no more </a:t>
            </a:r>
            <a:r>
              <a:rPr lang="en-US" altLang="en-US" sz="2400" dirty="0" err="1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colour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appears to ooze out of the smear (about 1-2 seconds for acetone and 1-2 minutes for alcohol and 10 seconds for acetone/alcohol mixture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)</a:t>
            </a:r>
            <a:endParaRPr lang="en-GB" altLang="en-US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>
              <a:defRPr/>
            </a:pP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Wash immediately with tap water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US" altLang="en-US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>
              <a:defRPr/>
            </a:pP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Counterstain with 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neutral red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or 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safranin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or dilute </a:t>
            </a:r>
            <a:r>
              <a:rPr lang="en-US" altLang="en-US" sz="2400" dirty="0" err="1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carbol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en-US" sz="2400" dirty="0" err="1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fuchsin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for 1 minute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n-GB" altLang="en-US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>
              <a:defRPr/>
            </a:pP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Wash with tap water</a:t>
            </a:r>
            <a:r>
              <a:rPr lang="en-US" altLang="en-US" sz="2400" dirty="0" smtClean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endParaRPr lang="en-GB" altLang="en-US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>
              <a:defRPr/>
            </a:pPr>
            <a:r>
              <a:rPr lang="en-US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Blot dry with a blotting or filter paper, and dry.</a:t>
            </a:r>
            <a: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ar-SA" altLang="en-US" sz="2400" dirty="0">
                <a:solidFill>
                  <a:schemeClr val="bg2">
                    <a:lumMod val="1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en-GB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137160" indent="0">
              <a:buNone/>
            </a:pPr>
            <a:endParaRPr lang="en-GB" sz="2400" dirty="0">
              <a:solidFill>
                <a:schemeClr val="bg2">
                  <a:lumMod val="1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671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GRPOSROD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09"/>
          <a:stretch>
            <a:fillRect/>
          </a:stretch>
        </p:blipFill>
        <p:spPr bwMode="auto">
          <a:xfrm>
            <a:off x="4300205" y="914400"/>
            <a:ext cx="45109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Staph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00" b="17778"/>
          <a:stretch>
            <a:fillRect/>
          </a:stretch>
        </p:blipFill>
        <p:spPr bwMode="auto">
          <a:xfrm>
            <a:off x="2130952" y="4114800"/>
            <a:ext cx="5031848" cy="272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PseudA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7"/>
          <a:stretch>
            <a:fillRect/>
          </a:stretch>
        </p:blipFill>
        <p:spPr bwMode="auto">
          <a:xfrm>
            <a:off x="5590" y="914400"/>
            <a:ext cx="42507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436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bg1">
                    <a:lumMod val="10000"/>
                  </a:schemeClr>
                </a:solidFill>
              </a:rPr>
              <a:t>is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the most important staining procedure. Gram positive bacteria stain purple, whereas gram-negative bacteria stain pink. </a:t>
            </a:r>
            <a:endParaRPr lang="en-GB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10000"/>
                  </a:schemeClr>
                </a:solidFill>
              </a:rPr>
              <a:t>This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difference is due to the ability of gram-positive bacteria to retain the crystal violet–iodine complex in the presence of a lipid solvent, usually acetone–alcohol. </a:t>
            </a:r>
            <a:endParaRPr lang="en-GB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10000"/>
                  </a:schemeClr>
                </a:solidFill>
              </a:rPr>
              <a:t>Gram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negative bacteria, because they have an outer lipid-containing membrane and thin peptidoglycan, lose the purple dye when treated with acetone–alcohol. </a:t>
            </a:r>
            <a:endParaRPr lang="en-GB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10000"/>
                  </a:schemeClr>
                </a:solidFill>
              </a:rPr>
              <a:t>They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become 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colorless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and then stain pink when exposed to a red dye such as 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safranin</a:t>
            </a:r>
            <a:endParaRPr lang="en-GB" dirty="0">
              <a:solidFill>
                <a:schemeClr val="bg1">
                  <a:lumMod val="10000"/>
                </a:schemeClr>
              </a:solidFill>
            </a:endParaRPr>
          </a:p>
          <a:p>
            <a:endParaRPr lang="ar-SA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>
                    <a:lumMod val="90000"/>
                  </a:schemeClr>
                </a:solidFill>
              </a:rPr>
              <a:t>Gram stain</a:t>
            </a:r>
          </a:p>
        </p:txBody>
      </p:sp>
    </p:spTree>
    <p:extLst>
      <p:ext uri="{BB962C8B-B14F-4D97-AF65-F5344CB8AC3E}">
        <p14:creationId xmlns:p14="http://schemas.microsoft.com/office/powerpoint/2010/main" val="1078252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مخصص 3">
      <a:dk1>
        <a:sysClr val="windowText" lastClr="000000"/>
      </a:dk1>
      <a:lt1>
        <a:sysClr val="window" lastClr="FFFFFF"/>
      </a:lt1>
      <a:dk2>
        <a:srgbClr val="B4ECFC"/>
      </a:dk2>
      <a:lt2>
        <a:srgbClr val="DBF5F9"/>
      </a:lt2>
      <a:accent1>
        <a:srgbClr val="CA1667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000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165</TotalTime>
  <Words>240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Bacterial staining</vt:lpstr>
      <vt:lpstr>STAINING</vt:lpstr>
      <vt:lpstr>Simple stain</vt:lpstr>
      <vt:lpstr>Gram stain</vt:lpstr>
      <vt:lpstr>Procedure</vt:lpstr>
      <vt:lpstr>PowerPoint Presentation</vt:lpstr>
      <vt:lpstr>Gram stain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Bacterial staining</dc:title>
  <dc:creator>hesnaa almossawi</dc:creator>
  <cp:lastModifiedBy>DR.Ahmed Saker 2o1O</cp:lastModifiedBy>
  <cp:revision>12</cp:revision>
  <dcterms:created xsi:type="dcterms:W3CDTF">2006-08-16T00:00:00Z</dcterms:created>
  <dcterms:modified xsi:type="dcterms:W3CDTF">2019-03-16T11:05:09Z</dcterms:modified>
</cp:coreProperties>
</file>