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69" r:id="rId2"/>
    <p:sldId id="274" r:id="rId3"/>
    <p:sldId id="275" r:id="rId4"/>
    <p:sldId id="276" r:id="rId5"/>
    <p:sldId id="256" r:id="rId6"/>
    <p:sldId id="257" r:id="rId7"/>
    <p:sldId id="258" r:id="rId8"/>
    <p:sldId id="259" r:id="rId9"/>
    <p:sldId id="271" r:id="rId10"/>
    <p:sldId id="260" r:id="rId11"/>
    <p:sldId id="270" r:id="rId12"/>
    <p:sldId id="261" r:id="rId13"/>
    <p:sldId id="262" r:id="rId14"/>
    <p:sldId id="263" r:id="rId15"/>
    <p:sldId id="264" r:id="rId16"/>
    <p:sldId id="265" r:id="rId17"/>
    <p:sldId id="266" r:id="rId18"/>
    <p:sldId id="273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sz="3600" dirty="0" smtClean="0"/>
              <a:t>Classification, Structure</a:t>
            </a:r>
            <a:r>
              <a:rPr lang="en-US" altLang="en-US" sz="3600" b="1" dirty="0" smtClean="0"/>
              <a:t> ,morphology , growth ,movements and </a:t>
            </a:r>
            <a:r>
              <a:rPr lang="en-US" altLang="en-US" sz="3600" b="1" dirty="0" smtClean="0"/>
              <a:t>function </a:t>
            </a:r>
            <a:r>
              <a:rPr lang="en-US" altLang="en-US" sz="3600" b="1" dirty="0"/>
              <a:t>of Bacteria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/>
              <a:t>By</a:t>
            </a:r>
          </a:p>
          <a:p>
            <a:pPr marL="0" indent="0" algn="ctr">
              <a:buNone/>
            </a:pPr>
            <a:r>
              <a:rPr lang="en-GB" sz="2800" dirty="0" smtClean="0"/>
              <a:t>Dr. Hesnaa Saeed Al-Mossawi</a:t>
            </a:r>
            <a:endParaRPr lang="en-GB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6553200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138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Pili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47800"/>
            <a:ext cx="4952999" cy="5257800"/>
          </a:xfrm>
        </p:spPr>
        <p:txBody>
          <a:bodyPr>
            <a:noAutofit/>
          </a:bodyPr>
          <a:lstStyle/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Short protein appendages</a:t>
            </a: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smaller than flagella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Adhere bacteria to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surfaces</a:t>
            </a:r>
            <a:endParaRPr lang="en-US" altLang="en-U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F-pilus; used in conjugation</a:t>
            </a: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Exchange of genetic information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Flotation; increase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buoyancy</a:t>
            </a:r>
            <a:endParaRPr lang="en-US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Pellicle (scum on water</a:t>
            </a:r>
            <a:r>
              <a:rPr lang="en-US" alt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altLang="en-U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15636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58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CELL </a:t>
            </a:r>
            <a:r>
              <a:rPr lang="en-GB" dirty="0" smtClean="0"/>
              <a:t>ENVELOPE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bacterial “cell envelope” is a term applied to all material external to and enclosing the cytoplasm. It consists of several chemically and functionally distinct 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layers</a:t>
            </a:r>
          </a:p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cell envelope also includes the capsule or </a:t>
            </a:r>
            <a:r>
              <a:rPr lang="en-GB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glycocalyx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if present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98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75724"/>
            <a:ext cx="7772400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C</a:t>
            </a:r>
            <a:r>
              <a:rPr lang="en-US" altLang="en-US" dirty="0" smtClean="0"/>
              <a:t>/ D-Capsule , </a:t>
            </a:r>
            <a:r>
              <a:rPr lang="en-GB" dirty="0" err="1" smtClean="0"/>
              <a:t>Glycocalyx</a:t>
            </a:r>
            <a:r>
              <a:rPr lang="en-GB" dirty="0" smtClean="0"/>
              <a:t> </a:t>
            </a:r>
            <a:r>
              <a:rPr lang="en-US" altLang="en-US" dirty="0" smtClean="0"/>
              <a:t>or </a:t>
            </a:r>
            <a:r>
              <a:rPr lang="en-US" altLang="en-US" dirty="0"/>
              <a:t>Slime Layer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058355" cy="4952999"/>
          </a:xfrm>
        </p:spPr>
        <p:txBody>
          <a:bodyPr>
            <a:normAutofit fontScale="92500"/>
          </a:bodyPr>
          <a:lstStyle/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Is a sticky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viscous material that forms an extracellular coating around the cell. The material is usually a polysaccharide.</a:t>
            </a:r>
            <a:endParaRPr lang="en-GB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If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material is tightly bound to the cell and has an organized structure, it is called a capsule </a:t>
            </a:r>
            <a:endParaRPr lang="en-GB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If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material is loosely bound and amorphous, it is called a slime layer, or </a:t>
            </a:r>
            <a:r>
              <a:rPr lang="en-GB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glycocalyx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endParaRPr lang="en-GB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It allow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cells to adhere to surfaces, protect bacteria from antibodies and phagocytosis, and act as diffusion barriers against some 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antibiotics and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protect bacteria against </a:t>
            </a:r>
            <a:r>
              <a:rPr lang="en-GB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dessication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or drying</a:t>
            </a:r>
          </a:p>
        </p:txBody>
      </p:sp>
    </p:spTree>
    <p:extLst>
      <p:ext uri="{BB962C8B-B14F-4D97-AF65-F5344CB8AC3E}">
        <p14:creationId xmlns:p14="http://schemas.microsoft.com/office/powerpoint/2010/main" val="277009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Cell </a:t>
            </a:r>
            <a:r>
              <a:rPr lang="en-US" altLang="en-US" dirty="0" smtClean="0"/>
              <a:t>envelope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95400"/>
            <a:ext cx="4495800" cy="5562601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altLang="en-US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B-peptidoglycan </a:t>
            </a:r>
          </a:p>
          <a:p>
            <a:pPr algn="l" rtl="0"/>
            <a:r>
              <a:rPr lang="en-US" alt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Peptido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-glycan 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Polymer (amino acids + sugars)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Unique to bacteria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Sugars; NAG &amp; NAM</a:t>
            </a: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N-</a:t>
            </a:r>
            <a:r>
              <a:rPr lang="en-US" altLang="en-US" sz="1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acetylglucosamine</a:t>
            </a:r>
            <a:endParaRPr lang="en-US" altLang="en-U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N-</a:t>
            </a:r>
            <a:r>
              <a:rPr lang="en-US" altLang="en-US" sz="1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acetymuramic</a:t>
            </a:r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acid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D form of Amino acids used not L form</a:t>
            </a:r>
          </a:p>
          <a:p>
            <a:pPr algn="l" rtl="0"/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Amino 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acids cross link NAG &amp;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NAM</a:t>
            </a:r>
            <a:endParaRPr lang="en-US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18" y="1779586"/>
            <a:ext cx="4668982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0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GB" dirty="0"/>
              <a:t>Gram-positive organisms: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Gram-positive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bacteria have thick, </a:t>
            </a:r>
            <a:r>
              <a:rPr lang="en-GB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multilayered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peptidoglycan cell walls that are exterior to the cytoplasmic membrane. </a:t>
            </a:r>
            <a:endParaRPr lang="en-GB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peptidoglycan in most gram-positive species is covalently linked to teichoic acid, which is essentially a polymer of substituted glycerol units linked by phosphodiester bonds. </a:t>
            </a:r>
            <a:endParaRPr lang="en-GB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teichoic acids are major cell surface antigens. Teichoic acids are integrated into 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peptidoglycan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layers but not tethered to the cytoplasmic membrane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rtl="0"/>
            <a:r>
              <a:rPr lang="en-GB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Lipoteichoic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acids are lipid modified and integrated by this moiety into the outer leaflet of the cytoplasmic membrane.</a:t>
            </a:r>
          </a:p>
          <a:p>
            <a:pPr algn="l" rtl="0"/>
            <a:endParaRPr lang="en-GB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7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Gram positive</a:t>
            </a:r>
            <a:endParaRPr lang="en-GB" dirty="0"/>
          </a:p>
        </p:txBody>
      </p:sp>
      <p:pic>
        <p:nvPicPr>
          <p:cNvPr id="4" name="Picture 5" descr="D:\BLACK\CHAP04\FIGURES\FG04_053.P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04800" y="1143000"/>
            <a:ext cx="8458200" cy="558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60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sz="4400" dirty="0" smtClean="0"/>
              <a:t>Gram-negative organisms: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9371"/>
            <a:ext cx="8991600" cy="5715000"/>
          </a:xfrm>
        </p:spPr>
        <p:txBody>
          <a:bodyPr>
            <a:noAutofit/>
          </a:bodyPr>
          <a:lstStyle/>
          <a:p>
            <a:pPr algn="l" rtl="0"/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Gram-negative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bacteria have a more complex cell wall structure composed of two membranes (an outer membrane and an inner, that is, cytoplasmic, membrane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).</a:t>
            </a:r>
          </a:p>
          <a:p>
            <a:pPr algn="l" rtl="0"/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two membranes are separated by the periplasmic space, which contains the peptidoglycan layer. The periplasmic space also contains degradative enzymes and transport proteins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rtl="0"/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 contrast to gram-positive cells, the peptidoglycan layer of gram-negative cells is thin, and the cells are consequently more susceptible to physical damage. </a:t>
            </a:r>
            <a:endParaRPr lang="en-GB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outer membrane is distinguished by the presence of embedded </a:t>
            </a:r>
            <a:r>
              <a:rPr lang="en-GB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lipopolysaccharide.</a:t>
            </a:r>
          </a:p>
        </p:txBody>
      </p:sp>
    </p:spTree>
    <p:extLst>
      <p:ext uri="{BB962C8B-B14F-4D97-AF65-F5344CB8AC3E}">
        <p14:creationId xmlns:p14="http://schemas.microsoft.com/office/powerpoint/2010/main" val="111104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Gram-negative organisms: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199"/>
            <a:ext cx="4876800" cy="5078413"/>
          </a:xfrm>
        </p:spPr>
        <p:txBody>
          <a:bodyPr>
            <a:noAutofit/>
          </a:bodyPr>
          <a:lstStyle/>
          <a:p>
            <a:pPr algn="l" rtl="0"/>
            <a:r>
              <a:rPr lang="en-GB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Lipid A consists of phosphorylated glucosamine disaccharide units to which are attached a number of long-chain fatty acids </a:t>
            </a:r>
            <a:endParaRPr lang="en-GB" sz="20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lipid portion (called lipid A) is imbedded in the membrane and is toxic to humans and animals. </a:t>
            </a:r>
            <a:endParaRPr lang="en-GB" sz="20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GB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Because </a:t>
            </a:r>
            <a:r>
              <a:rPr lang="en-GB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lipid A is an integral part of the membrane, it is called endotoxin, as opposed to exotoxins, which are secreted substances. </a:t>
            </a:r>
            <a:endParaRPr lang="en-GB" sz="20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US" altLang="en-US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Appearance of Colonies</a:t>
            </a:r>
          </a:p>
          <a:p>
            <a:pPr lvl="1" algn="l" rtl="0"/>
            <a:r>
              <a:rPr lang="en-US" altLang="en-US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Mucoid = Smooth (lots of LPS or capsule)</a:t>
            </a:r>
          </a:p>
          <a:p>
            <a:pPr lvl="1" algn="l" rtl="0"/>
            <a:r>
              <a:rPr lang="en-US" altLang="en-US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Dry = Rough (little LPS or capsule)</a:t>
            </a:r>
          </a:p>
          <a:p>
            <a:pPr algn="l" rtl="0"/>
            <a:endParaRPr lang="en-GB" sz="2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9624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10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A. Cytoplasmic membrane</a:t>
            </a:r>
            <a:br>
              <a:rPr lang="en-GB" sz="4400" dirty="0">
                <a:solidFill>
                  <a:srgbClr val="FF0000"/>
                </a:solidFill>
              </a:rPr>
            </a:b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04" y="1524000"/>
            <a:ext cx="4157469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83673"/>
            <a:ext cx="504998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cell membrane is composed of phospholipid, the molecules of which form two parallel surfaces (called a lipid bilayer) such that the polar phosphate groups are on the outside of the bilayer and the nonpolar lipid chains are on the inside. The membrane acts as a permeability barrier, restricting the kind and amount of molecules that enter and leave the cell. </a:t>
            </a:r>
          </a:p>
        </p:txBody>
      </p:sp>
    </p:spTree>
    <p:extLst>
      <p:ext uri="{BB962C8B-B14F-4D97-AF65-F5344CB8AC3E}">
        <p14:creationId xmlns:p14="http://schemas.microsoft.com/office/powerpoint/2010/main" val="2943022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55"/>
            <a:ext cx="8229600" cy="1143000"/>
          </a:xfrm>
        </p:spPr>
        <p:txBody>
          <a:bodyPr/>
          <a:lstStyle/>
          <a:p>
            <a:r>
              <a:rPr lang="en-US" altLang="en-US" dirty="0"/>
              <a:t>Cytoplasm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2400" y="1164134"/>
            <a:ext cx="8991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80% Water {20% Salts-Proteins)</a:t>
            </a:r>
          </a:p>
          <a:p>
            <a:pPr lvl="1"/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Osmotic Shock important</a:t>
            </a:r>
          </a:p>
          <a:p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DNA is </a:t>
            </a:r>
            <a:r>
              <a:rPr lang="en-GB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single </a:t>
            </a:r>
            <a:r>
              <a:rPr lang="en-GB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circular molecule, called the bacterial chromosome. The chromosome, along with several proteins and RNA molecules, forms an irregularly shaped structure called the nucleoid. </a:t>
            </a:r>
            <a:r>
              <a:rPr lang="en-US" alt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Plasmids</a:t>
            </a:r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; extra circular </a:t>
            </a:r>
            <a:r>
              <a:rPr lang="en-US" alt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DNA</a:t>
            </a:r>
            <a:endParaRPr lang="en-US" alt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Antibiotic </a:t>
            </a:r>
            <a:r>
              <a:rPr lang="en-US" alt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Resistance</a:t>
            </a:r>
          </a:p>
          <a:p>
            <a:pPr lvl="1"/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Ribosomes:  structure made of RNA, site of protein synthesis</a:t>
            </a:r>
            <a:endParaRPr lang="en-US" alt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Inclusions:  granules of sugar, lipid storage, etc. (storage</a:t>
            </a:r>
            <a:r>
              <a:rPr lang="en-US" alt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  <a:endParaRPr lang="en-US" alt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alt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 organelles (Mitochondria, Golgi, etc.)</a:t>
            </a:r>
          </a:p>
        </p:txBody>
      </p:sp>
    </p:spTree>
    <p:extLst>
      <p:ext uri="{BB962C8B-B14F-4D97-AF65-F5344CB8AC3E}">
        <p14:creationId xmlns:p14="http://schemas.microsoft.com/office/powerpoint/2010/main" val="47481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>
              <a:defRPr/>
            </a:pPr>
            <a:r>
              <a:rPr lang="en-US" dirty="0">
                <a:solidFill>
                  <a:schemeClr val="bg1"/>
                </a:solidFill>
              </a:rPr>
              <a:t>Kingdom of </a:t>
            </a:r>
            <a:r>
              <a:rPr lang="en-US" dirty="0" err="1">
                <a:solidFill>
                  <a:schemeClr val="bg1"/>
                </a:solidFill>
              </a:rPr>
              <a:t>monera</a:t>
            </a:r>
            <a:r>
              <a:rPr lang="en-US" dirty="0">
                <a:solidFill>
                  <a:schemeClr val="bg1"/>
                </a:solidFill>
              </a:rPr>
              <a:t> is made up of simple single celled organisms. </a:t>
            </a:r>
          </a:p>
          <a:p>
            <a:pPr algn="l" rtl="0">
              <a:defRPr/>
            </a:pPr>
            <a:r>
              <a:rPr lang="en-US" dirty="0">
                <a:solidFill>
                  <a:schemeClr val="bg1"/>
                </a:solidFill>
              </a:rPr>
              <a:t>Prokaryotic cells</a:t>
            </a:r>
          </a:p>
          <a:p>
            <a:pPr algn="l" rtl="0">
              <a:defRPr/>
            </a:pPr>
            <a:r>
              <a:rPr lang="en-US" dirty="0" err="1">
                <a:solidFill>
                  <a:schemeClr val="bg1"/>
                </a:solidFill>
              </a:rPr>
              <a:t>Monerans</a:t>
            </a:r>
            <a:r>
              <a:rPr lang="en-US" dirty="0">
                <a:solidFill>
                  <a:schemeClr val="bg1"/>
                </a:solidFill>
              </a:rPr>
              <a:t>’ have four </a:t>
            </a:r>
            <a:r>
              <a:rPr lang="en-US" dirty="0" smtClean="0">
                <a:solidFill>
                  <a:schemeClr val="bg1"/>
                </a:solidFill>
              </a:rPr>
              <a:t>Phyla</a:t>
            </a:r>
          </a:p>
          <a:p>
            <a:pPr algn="l" rtl="0">
              <a:lnSpc>
                <a:spcPct val="9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Phylum: </a:t>
            </a:r>
            <a:r>
              <a:rPr lang="en-US" b="1" dirty="0" err="1">
                <a:solidFill>
                  <a:schemeClr val="bg1"/>
                </a:solidFill>
              </a:rPr>
              <a:t>Schizophyta</a:t>
            </a:r>
            <a:r>
              <a:rPr lang="en-US" dirty="0">
                <a:solidFill>
                  <a:schemeClr val="bg1"/>
                </a:solidFill>
              </a:rPr>
              <a:t>- The largest phylum of </a:t>
            </a:r>
            <a:r>
              <a:rPr lang="en-US" dirty="0" err="1">
                <a:solidFill>
                  <a:schemeClr val="bg1"/>
                </a:solidFill>
              </a:rPr>
              <a:t>Monera</a:t>
            </a:r>
            <a:r>
              <a:rPr lang="en-US" dirty="0">
                <a:solidFill>
                  <a:schemeClr val="bg1"/>
                </a:solidFill>
              </a:rPr>
              <a:t>. Contains organisms commonly known as </a:t>
            </a:r>
            <a:r>
              <a:rPr lang="en-US" b="1" dirty="0">
                <a:solidFill>
                  <a:schemeClr val="bg1"/>
                </a:solidFill>
              </a:rPr>
              <a:t>bacteria</a:t>
            </a:r>
          </a:p>
          <a:p>
            <a:pPr algn="l" rtl="0">
              <a:lnSpc>
                <a:spcPct val="9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Phylum: </a:t>
            </a:r>
            <a:r>
              <a:rPr lang="en-US" b="1" dirty="0" err="1">
                <a:solidFill>
                  <a:schemeClr val="bg1"/>
                </a:solidFill>
              </a:rPr>
              <a:t>Archaebateria</a:t>
            </a:r>
            <a:r>
              <a:rPr lang="en-US" dirty="0">
                <a:solidFill>
                  <a:schemeClr val="bg1"/>
                </a:solidFill>
              </a:rPr>
              <a:t>- primitive organisms that live in harsh climates</a:t>
            </a:r>
          </a:p>
          <a:p>
            <a:pPr algn="l" rtl="0">
              <a:lnSpc>
                <a:spcPct val="9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Phylum: </a:t>
            </a:r>
            <a:r>
              <a:rPr lang="en-US" b="1" dirty="0" err="1">
                <a:solidFill>
                  <a:schemeClr val="bg1"/>
                </a:solidFill>
              </a:rPr>
              <a:t>Cyanophyta</a:t>
            </a:r>
            <a:r>
              <a:rPr lang="en-US" dirty="0">
                <a:solidFill>
                  <a:schemeClr val="bg1"/>
                </a:solidFill>
              </a:rPr>
              <a:t>: Organisms known as blue-green bacteria</a:t>
            </a:r>
          </a:p>
          <a:p>
            <a:pPr algn="l" rtl="0">
              <a:lnSpc>
                <a:spcPct val="90000"/>
              </a:lnSpc>
              <a:defRPr/>
            </a:pPr>
            <a:r>
              <a:rPr lang="en-US" dirty="0" err="1">
                <a:solidFill>
                  <a:schemeClr val="bg1"/>
                </a:solidFill>
              </a:rPr>
              <a:t>Phylum:</a:t>
            </a:r>
            <a:r>
              <a:rPr lang="en-US" b="1" dirty="0" err="1">
                <a:solidFill>
                  <a:schemeClr val="bg1"/>
                </a:solidFill>
              </a:rPr>
              <a:t>Prochlorophyta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Monera</a:t>
            </a:r>
            <a:r>
              <a:rPr lang="en-US" dirty="0">
                <a:solidFill>
                  <a:schemeClr val="bg1"/>
                </a:solidFill>
              </a:rPr>
              <a:t> that live in marine environments</a:t>
            </a:r>
          </a:p>
          <a:p>
            <a:pPr algn="l" rtl="0">
              <a:defRPr/>
            </a:pP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17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7" y="228600"/>
            <a:ext cx="8229600" cy="1143000"/>
          </a:xfrm>
        </p:spPr>
        <p:txBody>
          <a:bodyPr/>
          <a:lstStyle/>
          <a:p>
            <a:r>
              <a:rPr lang="en-US" altLang="en-US" dirty="0"/>
              <a:t>Endospores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Resistant structure</a:t>
            </a: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Heat, irradiation, cold</a:t>
            </a: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Boiling &gt;1 </a:t>
            </a:r>
            <a:r>
              <a:rPr lang="en-US" alt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hr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still viable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Takes time and energy to make spores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Location important in classification</a:t>
            </a: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Central, </a:t>
            </a:r>
            <a:r>
              <a:rPr lang="en-US" alt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Subterminal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Terminal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Bacillus </a:t>
            </a:r>
            <a:r>
              <a:rPr lang="en-US" alt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stearothermophilus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-spores</a:t>
            </a: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Used for quality control of heat sterilization equipment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Bacillus anthracis - spores </a:t>
            </a: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Used in biological warfare</a:t>
            </a:r>
          </a:p>
          <a:p>
            <a:pPr algn="l" rtl="0"/>
            <a:endParaRPr lang="en-GB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312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41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It is an increase in all the cell components, which ends in multiplication of cell leading to an increase in population.</a:t>
            </a:r>
          </a:p>
          <a:p>
            <a:pPr algn="l" rtl="0"/>
            <a:r>
              <a:rPr 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It involves - an increase in the size of the cell &amp; an increase in the number of individual cells.</a:t>
            </a:r>
          </a:p>
          <a:p>
            <a:pPr algn="l" rtl="0"/>
            <a:r>
              <a:rPr lang="en-US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Bacteria divide by binary fission.</a:t>
            </a:r>
          </a:p>
          <a:p>
            <a:pPr algn="l" rtl="0"/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1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63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1"/>
            <a:ext cx="8305800" cy="762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Structure of Bacteria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7593222" cy="5334000"/>
          </a:xfrm>
        </p:spPr>
        <p:txBody>
          <a:bodyPr>
            <a:normAutofit fontScale="92500"/>
          </a:bodyPr>
          <a:lstStyle/>
          <a:p>
            <a:pPr algn="l" rtl="0"/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cellular world is divided into two major groups, based on whether or not the cells have a nucleus (that is, an internal membrane-enclosed region that contains the genetic material). Cells that have a well-defined nucleus are called eukaryotic, whereas cells that lack a nucleus are called prokaryotic. All bacteria are prokaryotes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Size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of Bacteria</a:t>
            </a:r>
            <a:r>
              <a:rPr lang="en-GB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en-US" altLang="en-US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Average 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bacteria 0.5 - 2.0 um in diam.</a:t>
            </a:r>
          </a:p>
          <a:p>
            <a:pPr algn="l" rtl="0"/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Surface 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Area ~12 um^2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Volume is ~4 um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Surface Area to Volume is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3:1</a:t>
            </a:r>
            <a:endParaRPr lang="en-US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7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924475"/>
          </a:xfrm>
        </p:spPr>
        <p:txBody>
          <a:bodyPr/>
          <a:lstStyle/>
          <a:p>
            <a:r>
              <a:rPr lang="en-US" altLang="en-US" dirty="0"/>
              <a:t>Shapes of Bacteria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6248400" cy="6096000"/>
          </a:xfrm>
        </p:spPr>
        <p:txBody>
          <a:bodyPr>
            <a:noAutofit/>
          </a:bodyPr>
          <a:lstStyle/>
          <a:p>
            <a:pPr algn="l" rtl="0"/>
            <a:r>
              <a:rPr lang="en-US" alt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Coccus</a:t>
            </a:r>
            <a:endParaRPr lang="en-US" altLang="en-US" sz="2400" dirty="0">
              <a:solidFill>
                <a:schemeClr val="bg1">
                  <a:lumMod val="95000"/>
                  <a:lumOff val="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Chain =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Streptococcus</a:t>
            </a:r>
            <a:endParaRPr lang="en-US" altLang="en-US" dirty="0">
              <a:solidFill>
                <a:schemeClr val="bg1">
                  <a:lumMod val="95000"/>
                  <a:lumOff val="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Cluster = Staphylococcus</a:t>
            </a: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Bacillus</a:t>
            </a:r>
          </a:p>
          <a:p>
            <a:pPr lvl="1"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Chain = </a:t>
            </a:r>
            <a:r>
              <a:rPr lang="en-US" altLang="en-US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Streptobacillus</a:t>
            </a:r>
            <a:endParaRPr lang="en-US" altLang="en-US" dirty="0">
              <a:solidFill>
                <a:schemeClr val="bg1">
                  <a:lumMod val="95000"/>
                  <a:lumOff val="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Coccobacillus</a:t>
            </a: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Vibrio = curved</a:t>
            </a: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Spirillum</a:t>
            </a: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Spirochete</a:t>
            </a: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Square</a:t>
            </a:r>
          </a:p>
          <a:p>
            <a:pPr algn="l" rtl="0"/>
            <a:r>
              <a:rPr lang="en-US" alt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Star</a:t>
            </a:r>
          </a:p>
          <a:p>
            <a:pPr marL="0" indent="0" algn="l" rtl="0">
              <a:buNone/>
            </a:pPr>
            <a:r>
              <a:rPr lang="en-GB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Arrangements</a:t>
            </a:r>
          </a:p>
          <a:p>
            <a:pPr marL="0" lvl="1" indent="0" algn="l" rtl="0">
              <a:buNone/>
            </a:pP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  <a:sym typeface="WP MathA" pitchFamily="2" charset="2"/>
              </a:rPr>
              <a:t>Clusters,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  <a:sym typeface="WP MathA" pitchFamily="2" charset="2"/>
              </a:rPr>
              <a:t>tetrads, 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  <a:sym typeface="WP MathA" pitchFamily="2" charset="2"/>
              </a:rPr>
              <a:t>pairs, </a:t>
            </a:r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  <a:sym typeface="WP MathA" pitchFamily="2" charset="2"/>
              </a:rPr>
              <a:t>chains</a:t>
            </a:r>
            <a:endParaRPr lang="en-US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 algn="l" rtl="0">
              <a:buNone/>
            </a:pPr>
            <a:endParaRPr lang="en-GB" sz="3600" dirty="0">
              <a:solidFill>
                <a:schemeClr val="bg1">
                  <a:lumMod val="95000"/>
                  <a:lumOff val="5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457570"/>
              </p:ext>
            </p:extLst>
          </p:nvPr>
        </p:nvGraphicFramePr>
        <p:xfrm>
          <a:off x="6553200" y="685800"/>
          <a:ext cx="2262187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hoto Editor Photo" r:id="rId3" imgW="2048161" imgH="3723810" progId="MSPhotoEd.3">
                  <p:embed/>
                </p:oleObj>
              </mc:Choice>
              <mc:Fallback>
                <p:oleObj name="Photo Editor Photo" r:id="rId3" imgW="2048161" imgH="37238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685800"/>
                        <a:ext cx="2262187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1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Bacterial Structures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altLang="en-US" sz="2800" dirty="0">
                <a:solidFill>
                  <a:schemeClr val="bg1"/>
                </a:solidFill>
              </a:rPr>
              <a:t>Flagella  </a:t>
            </a:r>
          </a:p>
          <a:p>
            <a:pPr algn="l" rtl="0"/>
            <a:r>
              <a:rPr lang="en-US" altLang="en-US" sz="2800" dirty="0" smtClean="0">
                <a:solidFill>
                  <a:schemeClr val="bg1"/>
                </a:solidFill>
              </a:rPr>
              <a:t>Pili</a:t>
            </a:r>
          </a:p>
          <a:p>
            <a:pPr algn="l" rtl="0"/>
            <a:r>
              <a:rPr lang="en-US" altLang="en-US" dirty="0" smtClean="0">
                <a:solidFill>
                  <a:schemeClr val="bg1"/>
                </a:solidFill>
              </a:rPr>
              <a:t>Cell envelope</a:t>
            </a:r>
          </a:p>
          <a:p>
            <a:pPr algn="l" rtl="0"/>
            <a:r>
              <a:rPr lang="en-US" altLang="en-US" sz="2800" dirty="0" smtClean="0">
                <a:solidFill>
                  <a:schemeClr val="bg1"/>
                </a:solidFill>
              </a:rPr>
              <a:t>Cell membrane</a:t>
            </a:r>
          </a:p>
          <a:p>
            <a:pPr algn="l" rtl="0"/>
            <a:r>
              <a:rPr lang="en-US" altLang="en-US" dirty="0" smtClean="0">
                <a:solidFill>
                  <a:schemeClr val="bg1"/>
                </a:solidFill>
              </a:rPr>
              <a:t>peptidoglycan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l" rtl="0"/>
            <a:r>
              <a:rPr lang="en-US" altLang="en-US" sz="2800" dirty="0" smtClean="0">
                <a:solidFill>
                  <a:schemeClr val="bg1"/>
                </a:solidFill>
              </a:rPr>
              <a:t>Capsule</a:t>
            </a:r>
          </a:p>
          <a:p>
            <a:pPr algn="l" rtl="0"/>
            <a:r>
              <a:rPr lang="en-US" altLang="en-US" dirty="0" smtClean="0">
                <a:solidFill>
                  <a:schemeClr val="bg1"/>
                </a:solidFill>
              </a:rPr>
              <a:t>Gram +</a:t>
            </a:r>
          </a:p>
          <a:p>
            <a:pPr algn="l" rtl="0"/>
            <a:r>
              <a:rPr lang="en-US" altLang="en-US" dirty="0" smtClean="0">
                <a:solidFill>
                  <a:schemeClr val="bg1"/>
                </a:solidFill>
              </a:rPr>
              <a:t>Gram- 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l" rtl="0"/>
            <a:r>
              <a:rPr lang="en-US" altLang="en-US" sz="2800" dirty="0" smtClean="0">
                <a:solidFill>
                  <a:schemeClr val="bg1"/>
                </a:solidFill>
              </a:rPr>
              <a:t>Cytoplasm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l" rtl="0"/>
            <a:r>
              <a:rPr lang="en-US" altLang="en-US" sz="2800" dirty="0">
                <a:solidFill>
                  <a:schemeClr val="bg1"/>
                </a:solidFill>
              </a:rPr>
              <a:t>Cell </a:t>
            </a:r>
            <a:r>
              <a:rPr lang="en-US" altLang="en-US" sz="2800" dirty="0" smtClean="0">
                <a:solidFill>
                  <a:schemeClr val="bg1"/>
                </a:solidFill>
              </a:rPr>
              <a:t>Wall</a:t>
            </a:r>
          </a:p>
          <a:p>
            <a:pPr algn="l" rtl="0"/>
            <a:r>
              <a:rPr lang="en-US" altLang="en-US" sz="2800" dirty="0" smtClean="0">
                <a:solidFill>
                  <a:schemeClr val="bg1"/>
                </a:solidFill>
              </a:rPr>
              <a:t>Spores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l" rtl="0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10" descr="D:\BLACK\CHAP04\FIGURES\FG04_010.P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549400"/>
            <a:ext cx="4495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0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Flagella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134555" cy="5257799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Flagella: Prokaryotic flagella are long, </a:t>
            </a:r>
            <a:r>
              <a:rPr lang="en-GB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semirigid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helical, hollow tubular structures composed of several thousand molecules of the protein </a:t>
            </a:r>
            <a:r>
              <a:rPr lang="en-GB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flagellin</a:t>
            </a: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They enable bacteria to move in a directed fashion</a:t>
            </a:r>
            <a:endParaRPr lang="en-US" altLang="en-US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l" rtl="0"/>
            <a:r>
              <a:rPr lang="en-US" alt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Motility </a:t>
            </a:r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- movement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Swarming occurs with some bacteria</a:t>
            </a: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Spread across Petri Dish</a:t>
            </a:r>
          </a:p>
          <a:p>
            <a:pPr lvl="1" algn="l" rtl="0"/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Proteus species most evident</a:t>
            </a:r>
          </a:p>
          <a:p>
            <a:pPr algn="l" rtl="0"/>
            <a:r>
              <a:rPr lang="en-US" alt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Arrangement basis for classification</a:t>
            </a:r>
          </a:p>
          <a:p>
            <a:pPr lvl="1" algn="l" rtl="0"/>
            <a:r>
              <a:rPr lang="en-US" altLang="en-US" sz="1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Monotrichous</a:t>
            </a:r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; 1 flagella</a:t>
            </a:r>
          </a:p>
          <a:p>
            <a:pPr lvl="1" algn="l" rtl="0"/>
            <a:r>
              <a:rPr lang="en-US" altLang="en-US" sz="1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Lophotrichous</a:t>
            </a:r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; tuft at one end</a:t>
            </a:r>
          </a:p>
          <a:p>
            <a:pPr lvl="1" algn="l" rtl="0"/>
            <a:r>
              <a:rPr lang="en-US" altLang="en-US" sz="1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Amphitrichous</a:t>
            </a:r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; both ends</a:t>
            </a:r>
          </a:p>
          <a:p>
            <a:pPr lvl="1" algn="l" rtl="0"/>
            <a:r>
              <a:rPr lang="en-US" altLang="en-US" sz="18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Peritrichous</a:t>
            </a:r>
            <a:r>
              <a:rPr lang="en-US" altLang="en-US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; all around </a:t>
            </a:r>
            <a:r>
              <a:rPr lang="en-US" altLang="en-US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bacteria</a:t>
            </a:r>
            <a:endParaRPr lang="en-US" altLang="en-U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4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Flagella	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285" y="1600200"/>
            <a:ext cx="620943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61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مخصص 3">
      <a:dk1>
        <a:sysClr val="windowText" lastClr="000000"/>
      </a:dk1>
      <a:lt1>
        <a:sysClr val="window" lastClr="FFFFFF"/>
      </a:lt1>
      <a:dk2>
        <a:srgbClr val="B4ECFC"/>
      </a:dk2>
      <a:lt2>
        <a:srgbClr val="DBF5F9"/>
      </a:lt2>
      <a:accent1>
        <a:srgbClr val="CA1667"/>
      </a:accent1>
      <a:accent2>
        <a:srgbClr val="5FF2CA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C000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255</TotalTime>
  <Words>976</Words>
  <Application>Microsoft Office PowerPoint</Application>
  <PresentationFormat>On-screen Show (4:3)</PresentationFormat>
  <Paragraphs>124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Apex</vt:lpstr>
      <vt:lpstr>Photo Editor Photo</vt:lpstr>
      <vt:lpstr>Classification, Structure ,morphology , growth ,movements and function of Bacteria</vt:lpstr>
      <vt:lpstr>Classification </vt:lpstr>
      <vt:lpstr>Growth </vt:lpstr>
      <vt:lpstr>PowerPoint Presentation</vt:lpstr>
      <vt:lpstr>Structure of Bacteria</vt:lpstr>
      <vt:lpstr>Shapes of Bacteria</vt:lpstr>
      <vt:lpstr>Bacterial Structures</vt:lpstr>
      <vt:lpstr>Flagella </vt:lpstr>
      <vt:lpstr>Flagella </vt:lpstr>
      <vt:lpstr>Pili</vt:lpstr>
      <vt:lpstr>THE CELL ENVELOPE</vt:lpstr>
      <vt:lpstr>C/ D-Capsule , Glycocalyx or Slime Layer</vt:lpstr>
      <vt:lpstr>Cell envelope </vt:lpstr>
      <vt:lpstr>Gram-positive organisms:</vt:lpstr>
      <vt:lpstr>Gram positive</vt:lpstr>
      <vt:lpstr>Gram-negative organisms:</vt:lpstr>
      <vt:lpstr>Gram-negative organisms:</vt:lpstr>
      <vt:lpstr>A. Cytoplasmic membrane </vt:lpstr>
      <vt:lpstr>Cytoplasm</vt:lpstr>
      <vt:lpstr>Endospores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function of Bacteria</dc:title>
  <dc:creator>hesnaa almossawi</dc:creator>
  <cp:lastModifiedBy>DR.Ahmed Saker 2o1O</cp:lastModifiedBy>
  <cp:revision>25</cp:revision>
  <dcterms:created xsi:type="dcterms:W3CDTF">2006-08-16T00:00:00Z</dcterms:created>
  <dcterms:modified xsi:type="dcterms:W3CDTF">2019-03-17T19:26:04Z</dcterms:modified>
</cp:coreProperties>
</file>